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10287000" cx="18288000"/>
  <p:notesSz cx="6858000" cy="9144000"/>
  <p:embeddedFontLst>
    <p:embeddedFont>
      <p:font typeface="Roboto"/>
      <p:regular r:id="rId32"/>
      <p:bold r:id="rId33"/>
      <p:italic r:id="rId34"/>
      <p:boldItalic r:id="rId35"/>
    </p:embeddedFont>
    <p:embeddedFont>
      <p:font typeface="Montserra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Heather Hulton VanTassel"/>
  <p:cmAuthor clrIdx="1" id="1" initials="" lastIdx="3" name="Gillian Grab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F5B327-F866-4CBE-A38F-F8905EFA9482}">
  <a:tblStyle styleId="{62F5B327-F866-4CBE-A38F-F8905EFA948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Roboto-bold.fntdata"/><Relationship Id="rId10" Type="http://schemas.openxmlformats.org/officeDocument/2006/relationships/slide" Target="slides/slide3.xml"/><Relationship Id="rId32" Type="http://schemas.openxmlformats.org/officeDocument/2006/relationships/font" Target="fonts/Roboto-regular.fntdata"/><Relationship Id="rId13" Type="http://schemas.openxmlformats.org/officeDocument/2006/relationships/slide" Target="slides/slide6.xml"/><Relationship Id="rId35" Type="http://schemas.openxmlformats.org/officeDocument/2006/relationships/font" Target="fonts/Roboto-boldItalic.fntdata"/><Relationship Id="rId12" Type="http://schemas.openxmlformats.org/officeDocument/2006/relationships/slide" Target="slides/slide5.xml"/><Relationship Id="rId34" Type="http://schemas.openxmlformats.org/officeDocument/2006/relationships/font" Target="fonts/Roboto-italic.fntdata"/><Relationship Id="rId15" Type="http://schemas.openxmlformats.org/officeDocument/2006/relationships/slide" Target="slides/slide8.xml"/><Relationship Id="rId37" Type="http://schemas.openxmlformats.org/officeDocument/2006/relationships/font" Target="fonts/Montserrat-bold.fntdata"/><Relationship Id="rId14" Type="http://schemas.openxmlformats.org/officeDocument/2006/relationships/slide" Target="slides/slide7.xml"/><Relationship Id="rId36" Type="http://schemas.openxmlformats.org/officeDocument/2006/relationships/font" Target="fonts/Montserrat-regular.fntdata"/><Relationship Id="rId17" Type="http://schemas.openxmlformats.org/officeDocument/2006/relationships/slide" Target="slides/slide10.xml"/><Relationship Id="rId39" Type="http://schemas.openxmlformats.org/officeDocument/2006/relationships/font" Target="fonts/Montserrat-boldItalic.fntdata"/><Relationship Id="rId16" Type="http://schemas.openxmlformats.org/officeDocument/2006/relationships/slide" Target="slides/slide9.xml"/><Relationship Id="rId38" Type="http://schemas.openxmlformats.org/officeDocument/2006/relationships/font" Target="fonts/Montserrat-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3-12T15:46:04.912">
    <p:pos x="1136" y="1895"/>
    <p:text>add info on background of WSL and state we are here to talk about their water discharge permit (which we will review later)</p:text>
  </p:cm>
  <p:cm authorId="1" idx="1" dt="2025-03-12T15:46:04.912">
    <p:pos x="1136" y="1895"/>
    <p:text>@dylan@protectpt.org do you want to add anything about the consent orders? Something super brief?</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3-11T19:52:47.534">
    <p:pos x="6236" y="987"/>
    <p:text>Here's a more detailed breakdown of the chemicals commonly found in fracking wastewater:
Salts and Metals:
Salts: Chloride, bromide, sulfate, and sodium are common anions and cations found in produced water. 
Metals: Magnesium, calcium, strontium, barium, manganese, iron, aluminum, arsenic, and selenium can be present. 
Radioactive Materials: Radium, barium, and radon are naturally occurring radioactive particles that may be mobilized from the shale layer and found in the wastewater. 
Man-made Chemicals:
Surfactants, Biocides, Corrosion Inhibitors, and Friction Reducers: These are used in the fracking process and can remain in the wastewater. 
Organic Compounds: Researchers have identified a wide range of organic compounds, including pesticides, irritants, and carcinogens. 
Specific examples:
Benzene, Toluene, 2-butoxyethanol: These are known to be highly toxic and cancer-causing. 
Hydrochloric acid: A federally listed hazardous air pollutant. 
Glutaraldehyde: A common biocide. 
Naphthalene: A known carcinogen. 
Heavy aromatic naphtha: A neurotoxin known to cause cancer in lab animals. 
2-BE: A glycol ether surfactant. 
Other Contaminants:
Methane: Can contaminate drinking water. 
Naturally occurring radioactive material (NORM): Can be mobilized from the shale layer and found in the wastewater. 
Polycyclic aromatic hydrocarbons (PAHs): 
1,4-dioxane: 
Pyridine: 
Here's a more detailed breakdown of common contaminants found in landfill leachate:
1. Heavy Metals:
Examples: Lead, mercury, cadmium, chromium, nickel, zinc, and copper. 
Source: Industrial waste, paints, batteries, and other sources. 
Concern: Highly toxic, even in trace amounts, and can accumulate in the environment and cause harm to human and animal health. 
2. Organic Compounds:
Examples: Pesticides, solvents, pharmaceuticals, plasticizers, and other chemicals.
Source: Municipal waste, industrial waste, and household products.
Concern: Can contaminate water sources and cause health problems. 
3. Pathogens:
Examples: Bacteria, viruses, and parasites.
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03-12T16:15:21.851">
    <p:pos x="6000" y="0"/>
    <p:text>@gillian@protectpt.org @dylan@protectpt.org @sara@protectpt.org 
Hi Friends at PPT- I prepped my slides 7-17 and added a few comments. I plan to show up at least 30 minutes before the event (let me know if that is what you expect), and I will have canned water and some granola bars.
_Reassigned to sara@protectpt.org_</p:text>
  </p:cm>
  <p:cm authorId="1" idx="2" dt="2025-03-12T16:15:21.851">
    <p:pos x="6000" y="0"/>
    <p:text>Great! Thanks Heather!</p:text>
  </p:cm>
  <p:cm authorId="0" idx="4" dt="2025-03-11T20:13:58.466">
    <p:pos x="308" y="134"/>
    <p:text>My first slide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5-03-11T19:55:55.863">
    <p:pos x="13227" y="-2079"/>
    <p:text>@gillian@protectpt.org 
Could you add the same map that's in the print sheet here (that way the look is consistent)?</p:text>
  </p:cm>
  <p:cm authorId="1" idx="3" dt="2025-03-11T19:55:55.863">
    <p:pos x="13227" y="-2079"/>
    <p:text>yepper! as soon as Emily is done with it. Thanks for all you help!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3f3bf4f28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3f3bf4f28b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3f3bf4f28b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33f3bf4f28b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3f3bf4f28b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3f3bf4f28b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3f3bf4f28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33f3bf4f28b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3f3bf4f28b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33f3bf4f28b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3f3bf4f28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33f3bf4f28b_0_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3f3bf4f28b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33f3bf4f28b_0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3f3bf4f28b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33f3bf4f28b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3ed91ae7a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33ed91ae7ab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e419318a7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e419318a7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3ed91ae7a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1000"/>
              </a:spcAft>
              <a:buNone/>
            </a:pPr>
            <a:r>
              <a:rPr lang="en-US">
                <a:solidFill>
                  <a:srgbClr val="222222"/>
                </a:solidFill>
                <a:latin typeface="Montserrat"/>
                <a:ea typeface="Montserrat"/>
                <a:cs typeface="Montserrat"/>
                <a:sym typeface="Montserrat"/>
              </a:rPr>
              <a:t>Consider writing your own</a:t>
            </a:r>
            <a:r>
              <a:rPr b="1" lang="en-US">
                <a:solidFill>
                  <a:srgbClr val="222222"/>
                </a:solidFill>
                <a:latin typeface="Montserrat"/>
                <a:ea typeface="Montserrat"/>
                <a:cs typeface="Montserrat"/>
                <a:sym typeface="Montserrat"/>
              </a:rPr>
              <a:t> public comment </a:t>
            </a:r>
            <a:r>
              <a:rPr lang="en-US">
                <a:solidFill>
                  <a:srgbClr val="222222"/>
                </a:solidFill>
                <a:latin typeface="Montserrat"/>
                <a:ea typeface="Montserrat"/>
                <a:cs typeface="Montserrat"/>
                <a:sym typeface="Montserrat"/>
              </a:rPr>
              <a:t>to express your concerns on this issue by April 3rd and send to </a:t>
            </a:r>
            <a:r>
              <a:rPr lang="en-US">
                <a:solidFill>
                  <a:schemeClr val="dk1"/>
                </a:solidFill>
                <a:latin typeface="Montserrat"/>
                <a:ea typeface="Montserrat"/>
                <a:cs typeface="Montserrat"/>
                <a:sym typeface="Montserrat"/>
              </a:rPr>
              <a:t>the DEP Southwest Regional Office c/o Clean Water Program, </a:t>
            </a:r>
            <a:r>
              <a:rPr lang="en-US">
                <a:solidFill>
                  <a:srgbClr val="202124"/>
                </a:solidFill>
                <a:highlight>
                  <a:srgbClr val="FFFFFF"/>
                </a:highlight>
                <a:latin typeface="Montserrat"/>
                <a:ea typeface="Montserrat"/>
                <a:cs typeface="Montserrat"/>
                <a:sym typeface="Montserrat"/>
              </a:rPr>
              <a:t>400 Waterfront Drive, Pittsburgh, PA 15222 or via email</a:t>
            </a:r>
            <a:r>
              <a:rPr lang="en-US">
                <a:solidFill>
                  <a:schemeClr val="dk1"/>
                </a:solidFill>
                <a:latin typeface="Montserrat"/>
                <a:ea typeface="Montserrat"/>
                <a:cs typeface="Montserrat"/>
                <a:sym typeface="Montserrat"/>
              </a:rPr>
              <a:t> RA-EPNPDES_SWRO@pa.gov.</a:t>
            </a:r>
            <a:endParaRPr/>
          </a:p>
        </p:txBody>
      </p:sp>
      <p:sp>
        <p:nvSpPr>
          <p:cNvPr id="414" name="Google Shape;414;g33ed91ae7ab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3dd987677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g33dd987677f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3f3bf4f28b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3f3bf4f28b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3ed91ae7a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33ed91ae7ab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3f3bf4f28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33f3bf4f28b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Here's a more detailed breakdown of the chemicals commonly found in fracking wastewater:</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Salts and Metals: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Salts: Chloride, bromide, sulfate, and sodium are common anions and cations found in produced water.</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Metals: Magnesium, calcium, strontium, barium, manganese, iron, aluminum, arsenic, and selenium can be present.</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Radioactive Materials: Radium, barium, and radon are naturally occurring radioactive particles that may be mobilized from the shale layer and found in the wastewater.</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Man-made Chemicals: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Surfactants, Biocides, Corrosion Inhibitors, and Friction Reducers: These are used in the fracking process and can remain in the wastewater.</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Organic Compounds: Researchers have identified a wide range of organic compounds, including pesticides, irritants, and carcinogens.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Specific examples: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Benzene, Toluene, 2-butoxyethanol: These are known to be highly toxic and cancer-causing.</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Hydrochloric acid: A federally listed hazardous air pollutant.</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Glutaraldehyde: A common biocide.</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Naphthalene: A known carcinogen.</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Heavy aromatic naphtha: A neurotoxin known to cause cancer in lab animals.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2-BE: A glycol ether surfactant.</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Other Contaminants: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Methane: Can contaminate drinking water.</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Naturally occurring radioactive material (NORM): Can be mobilized from the shale layer and found in the wastewater.</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Polycyclic aromatic hydrocarbons (PAHs):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1,4-dioxane:</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Pyridine:</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Here's a more detailed breakdown of common contaminants found in landfill leachate:</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1. Heavy Metals: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Examples: Lead, mercury, cadmium, chromium, nickel, zinc, and copper.</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Source: Industrial waste, paints, batteries, and other sources.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Concern: Highly toxic, even in trace amounts, and can accumulate in the environment and cause harm to human and animal health.</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2. Organic Compounds: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Examples: Pesticides, solvents, pharmaceuticals, plasticizers, and other chemicals.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Source: Municipal waste, industrial waste, and household products.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Concern: Can contaminate water sources and cause health problems.</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3. Pathogens:</a:t>
            </a:r>
            <a:endParaRPr sz="1050">
              <a:solidFill>
                <a:srgbClr val="444746"/>
              </a:solidFill>
              <a:latin typeface="Roboto"/>
              <a:ea typeface="Roboto"/>
              <a:cs typeface="Roboto"/>
              <a:sym typeface="Roboto"/>
            </a:endParaRPr>
          </a:p>
          <a:p>
            <a:pPr indent="0" lvl="0" marL="0" rtl="0" algn="l">
              <a:spcBef>
                <a:spcPts val="0"/>
              </a:spcBef>
              <a:spcAft>
                <a:spcPts val="0"/>
              </a:spcAft>
              <a:buNone/>
            </a:pPr>
            <a:r>
              <a:rPr lang="en-US" sz="1050">
                <a:solidFill>
                  <a:srgbClr val="444746"/>
                </a:solidFill>
                <a:latin typeface="Roboto"/>
                <a:ea typeface="Roboto"/>
                <a:cs typeface="Roboto"/>
                <a:sym typeface="Roboto"/>
              </a:rPr>
              <a:t>Examples: Bacteria, viruses, and parasites.</a:t>
            </a:r>
            <a:endParaRPr/>
          </a:p>
        </p:txBody>
      </p:sp>
      <p:sp>
        <p:nvSpPr>
          <p:cNvPr id="176" name="Google Shape;17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3f3bf4f28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33f3bf4f28b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3f3bf4f28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33f3bf4f28b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3f3bf4f28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33f3bf4f28b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 name="Shape 80"/>
        <p:cNvGrpSpPr/>
        <p:nvPr/>
      </p:nvGrpSpPr>
      <p:grpSpPr>
        <a:xfrm>
          <a:off x="0" y="0"/>
          <a:ext cx="0" cy="0"/>
          <a:chOff x="0" y="0"/>
          <a:chExt cx="0" cy="0"/>
        </a:xfrm>
      </p:grpSpPr>
      <p:sp>
        <p:nvSpPr>
          <p:cNvPr id="81" name="Google Shape;81;p13"/>
          <p:cNvSpPr txBox="1"/>
          <p:nvPr>
            <p:ph type="title"/>
          </p:nvPr>
        </p:nvSpPr>
        <p:spPr>
          <a:xfrm>
            <a:off x="623400" y="890050"/>
            <a:ext cx="17041200" cy="1145400"/>
          </a:xfrm>
          <a:prstGeom prst="rect">
            <a:avLst/>
          </a:prstGeom>
        </p:spPr>
        <p:txBody>
          <a:bodyPr anchorCtr="0" anchor="ctr" bIns="45700" lIns="91425" spcFirstLastPara="1" rIns="91425" wrap="square" tIns="4570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a:off x="623400" y="2304950"/>
            <a:ext cx="17041200" cy="6832800"/>
          </a:xfrm>
          <a:prstGeom prst="rect">
            <a:avLst/>
          </a:prstGeom>
        </p:spPr>
        <p:txBody>
          <a:bodyPr anchorCtr="0" anchor="t" bIns="45700" lIns="91425" spcFirstLastPara="1" rIns="91425" wrap="square" tIns="45700">
            <a:normAutofit/>
          </a:bodyPr>
          <a:lstStyle>
            <a:lvl1pPr indent="-431800" lvl="0" marL="457200">
              <a:spcBef>
                <a:spcPts val="640"/>
              </a:spcBef>
              <a:spcAft>
                <a:spcPts val="0"/>
              </a:spcAft>
              <a:buSzPts val="3200"/>
              <a:buChar char="•"/>
              <a:defRPr/>
            </a:lvl1pPr>
            <a:lvl2pPr indent="-406400" lvl="1" marL="914400">
              <a:spcBef>
                <a:spcPts val="560"/>
              </a:spcBef>
              <a:spcAft>
                <a:spcPts val="0"/>
              </a:spcAft>
              <a:buSzPts val="2800"/>
              <a:buChar char="–"/>
              <a:defRPr/>
            </a:lvl2pPr>
            <a:lvl3pPr indent="-381000" lvl="2" marL="1371600">
              <a:spcBef>
                <a:spcPts val="480"/>
              </a:spcBef>
              <a:spcAft>
                <a:spcPts val="0"/>
              </a:spcAft>
              <a:buSzPts val="24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83" name="Google Shape;83;p13"/>
          <p:cNvSpPr txBox="1"/>
          <p:nvPr>
            <p:ph idx="12" type="sldNum"/>
          </p:nvPr>
        </p:nvSpPr>
        <p:spPr>
          <a:xfrm>
            <a:off x="16944916" y="9326434"/>
            <a:ext cx="1097400" cy="7872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3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28.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22.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5.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2.png"/><Relationship Id="rId8"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15.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www.3rwk.org" TargetMode="External"/><Relationship Id="rId7" Type="http://schemas.openxmlformats.org/officeDocument/2006/relationships/image" Target="../media/image36.png"/><Relationship Id="rId8" Type="http://schemas.openxmlformats.org/officeDocument/2006/relationships/hyperlink" Target="http://www.protectpt.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15.png"/><Relationship Id="rId8"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4.jpg"/><Relationship Id="rId4" Type="http://schemas.openxmlformats.org/officeDocument/2006/relationships/image" Target="../media/image33.png"/><Relationship Id="rId5" Type="http://schemas.openxmlformats.org/officeDocument/2006/relationships/image" Target="../media/image35.png"/><Relationship Id="rId6" Type="http://schemas.openxmlformats.org/officeDocument/2006/relationships/image" Target="../media/image2.png"/><Relationship Id="rId7" Type="http://schemas.openxmlformats.org/officeDocument/2006/relationships/image" Target="../media/image15.png"/><Relationship Id="rId8" Type="http://schemas.openxmlformats.org/officeDocument/2006/relationships/image" Target="../media/image5.png"/></Relationships>
</file>

<file path=ppt/slides/_rels/slide24.xml.rels><?xml version="1.0" encoding="UTF-8" standalone="yes"?><Relationships xmlns="http://schemas.openxmlformats.org/package/2006/relationships"><Relationship Id="rId11" Type="http://schemas.openxmlformats.org/officeDocument/2006/relationships/hyperlink" Target="mailto:yvonne@protectpt.org" TargetMode="External"/><Relationship Id="rId10" Type="http://schemas.openxmlformats.org/officeDocument/2006/relationships/hyperlink" Target="mailto:sara@protectpt.org" TargetMode="External"/><Relationship Id="rId13" Type="http://schemas.openxmlformats.org/officeDocument/2006/relationships/hyperlink" Target="mailto:Heather@ThreeRiversWaterkeeper.org" TargetMode="External"/><Relationship Id="rId12" Type="http://schemas.openxmlformats.org/officeDocument/2006/relationships/hyperlink" Target="http://www.3rwk.org"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hyperlink" Target="mailto:dylan@protectpt.org" TargetMode="External"/><Relationship Id="rId15" Type="http://schemas.openxmlformats.org/officeDocument/2006/relationships/hyperlink" Target="mailto:mathew@psrpa.org" TargetMode="External"/><Relationship Id="rId14" Type="http://schemas.openxmlformats.org/officeDocument/2006/relationships/hyperlink" Target="http://www.psrpa.org" TargetMode="External"/><Relationship Id="rId17" Type="http://schemas.openxmlformats.org/officeDocument/2006/relationships/image" Target="../media/image15.png"/><Relationship Id="rId16" Type="http://schemas.openxmlformats.org/officeDocument/2006/relationships/image" Target="../media/image2.png"/><Relationship Id="rId5" Type="http://schemas.openxmlformats.org/officeDocument/2006/relationships/hyperlink" Target="http://www.protectpt.org" TargetMode="External"/><Relationship Id="rId6" Type="http://schemas.openxmlformats.org/officeDocument/2006/relationships/hyperlink" Target="mailto:gillian@protectpt.org" TargetMode="External"/><Relationship Id="rId18" Type="http://schemas.openxmlformats.org/officeDocument/2006/relationships/image" Target="../media/image5.png"/><Relationship Id="rId7" Type="http://schemas.openxmlformats.org/officeDocument/2006/relationships/hyperlink" Target="mailto:gillian@protectpt.org" TargetMode="External"/><Relationship Id="rId8" Type="http://schemas.openxmlformats.org/officeDocument/2006/relationships/hyperlink" Target="mailto:james@protectpt.org"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2.png"/><Relationship Id="rId13" Type="http://schemas.openxmlformats.org/officeDocument/2006/relationships/image" Target="../media/image12.jp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15.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omments" Target="../comments/comment3.xml"/><Relationship Id="rId4" Type="http://schemas.openxmlformats.org/officeDocument/2006/relationships/image" Target="../media/image4.png"/><Relationship Id="rId9"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15.png"/><Relationship Id="rId8" Type="http://schemas.openxmlformats.org/officeDocument/2006/relationships/image" Target="../media/image5.png"/></Relationships>
</file>

<file path=ppt/slides/_rels/slide8.xml.rels><?xml version="1.0" encoding="UTF-8" standalone="yes"?><Relationships xmlns="http://schemas.openxmlformats.org/package/2006/relationships"><Relationship Id="rId10"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omments" Target="../comments/comment4.xml"/><Relationship Id="rId4" Type="http://schemas.openxmlformats.org/officeDocument/2006/relationships/image" Target="../media/image4.pn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15.png"/><Relationship Id="rId8"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24.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4"/>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89" name="Google Shape;89;p14"/>
          <p:cNvSpPr txBox="1"/>
          <p:nvPr/>
        </p:nvSpPr>
        <p:spPr>
          <a:xfrm>
            <a:off x="2669825" y="8042150"/>
            <a:ext cx="12068700" cy="18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300">
                <a:solidFill>
                  <a:srgbClr val="31737F"/>
                </a:solidFill>
                <a:latin typeface="Calibri"/>
                <a:ea typeface="Calibri"/>
                <a:cs typeface="Calibri"/>
                <a:sym typeface="Calibri"/>
              </a:rPr>
              <a:t>Discussion on WSL’s NPDES Permit to dispose of leachate into the </a:t>
            </a:r>
            <a:r>
              <a:rPr b="1" lang="en-US" sz="4300">
                <a:solidFill>
                  <a:srgbClr val="31737F"/>
                </a:solidFill>
                <a:latin typeface="Calibri"/>
                <a:ea typeface="Calibri"/>
                <a:cs typeface="Calibri"/>
                <a:sym typeface="Calibri"/>
              </a:rPr>
              <a:t>Monongahela</a:t>
            </a:r>
            <a:r>
              <a:rPr b="1" lang="en-US" sz="4300">
                <a:solidFill>
                  <a:srgbClr val="31737F"/>
                </a:solidFill>
                <a:latin typeface="Calibri"/>
                <a:ea typeface="Calibri"/>
                <a:cs typeface="Calibri"/>
                <a:sym typeface="Calibri"/>
              </a:rPr>
              <a:t> River &amp; Speers Run</a:t>
            </a:r>
            <a:endParaRPr b="1" sz="4300">
              <a:solidFill>
                <a:srgbClr val="31737F"/>
              </a:solidFill>
              <a:latin typeface="Calibri"/>
              <a:ea typeface="Calibri"/>
              <a:cs typeface="Calibri"/>
              <a:sym typeface="Calibri"/>
            </a:endParaRPr>
          </a:p>
        </p:txBody>
      </p:sp>
      <p:pic>
        <p:nvPicPr>
          <p:cNvPr id="90" name="Google Shape;90;p14"/>
          <p:cNvPicPr preferRelativeResize="0"/>
          <p:nvPr/>
        </p:nvPicPr>
        <p:blipFill>
          <a:blip r:embed="rId4">
            <a:alphaModFix/>
          </a:blip>
          <a:stretch>
            <a:fillRect/>
          </a:stretch>
        </p:blipFill>
        <p:spPr>
          <a:xfrm>
            <a:off x="13919200" y="894525"/>
            <a:ext cx="3057578" cy="1919875"/>
          </a:xfrm>
          <a:prstGeom prst="rect">
            <a:avLst/>
          </a:prstGeom>
          <a:noFill/>
          <a:ln>
            <a:noFill/>
          </a:ln>
        </p:spPr>
      </p:pic>
      <p:pic>
        <p:nvPicPr>
          <p:cNvPr id="91" name="Google Shape;91;p14"/>
          <p:cNvPicPr preferRelativeResize="0"/>
          <p:nvPr/>
        </p:nvPicPr>
        <p:blipFill>
          <a:blip r:embed="rId5">
            <a:alphaModFix/>
          </a:blip>
          <a:stretch>
            <a:fillRect/>
          </a:stretch>
        </p:blipFill>
        <p:spPr>
          <a:xfrm>
            <a:off x="431575" y="1063450"/>
            <a:ext cx="6033500" cy="1582025"/>
          </a:xfrm>
          <a:prstGeom prst="rect">
            <a:avLst/>
          </a:prstGeom>
          <a:noFill/>
          <a:ln>
            <a:noFill/>
          </a:ln>
        </p:spPr>
      </p:pic>
      <p:pic>
        <p:nvPicPr>
          <p:cNvPr id="92" name="Google Shape;92;p14" title="PPT Logo2019.png"/>
          <p:cNvPicPr preferRelativeResize="0"/>
          <p:nvPr/>
        </p:nvPicPr>
        <p:blipFill>
          <a:blip r:embed="rId6">
            <a:alphaModFix/>
          </a:blip>
          <a:stretch>
            <a:fillRect/>
          </a:stretch>
        </p:blipFill>
        <p:spPr>
          <a:xfrm>
            <a:off x="7451151" y="1183925"/>
            <a:ext cx="5481974" cy="1341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3"/>
          <p:cNvSpPr/>
          <p:nvPr/>
        </p:nvSpPr>
        <p:spPr>
          <a:xfrm rot="4405461">
            <a:off x="10453005" y="-1765619"/>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3">
              <a:alphaModFix amt="55000"/>
            </a:blip>
            <a:stretch>
              <a:fillRect b="0" l="0" r="0" t="0"/>
            </a:stretch>
          </a:blipFill>
          <a:ln>
            <a:noFill/>
          </a:ln>
        </p:spPr>
      </p:sp>
      <p:sp>
        <p:nvSpPr>
          <p:cNvPr id="241" name="Google Shape;241;p23"/>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242" name="Google Shape;242;p23"/>
          <p:cNvSpPr txBox="1"/>
          <p:nvPr/>
        </p:nvSpPr>
        <p:spPr>
          <a:xfrm>
            <a:off x="489225" y="212850"/>
            <a:ext cx="173184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Total Suspended Solids (TSS)</a:t>
            </a:r>
            <a:endParaRPr b="1" sz="8900">
              <a:solidFill>
                <a:srgbClr val="31737F"/>
              </a:solidFill>
              <a:latin typeface="Montserrat"/>
              <a:ea typeface="Montserrat"/>
              <a:cs typeface="Montserrat"/>
              <a:sym typeface="Montserrat"/>
            </a:endParaRPr>
          </a:p>
        </p:txBody>
      </p:sp>
      <p:sp>
        <p:nvSpPr>
          <p:cNvPr id="243" name="Google Shape;243;p23"/>
          <p:cNvSpPr txBox="1"/>
          <p:nvPr/>
        </p:nvSpPr>
        <p:spPr>
          <a:xfrm>
            <a:off x="388750" y="2123200"/>
            <a:ext cx="10929900" cy="64728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Total Suspended Solids</a:t>
            </a:r>
            <a:endParaRPr sz="3200">
              <a:solidFill>
                <a:schemeClr val="dk1"/>
              </a:solidFill>
              <a:latin typeface="Montserrat"/>
              <a:ea typeface="Montserrat"/>
              <a:cs typeface="Montserrat"/>
              <a:sym typeface="Montserrat"/>
            </a:endParaRPr>
          </a:p>
          <a:p>
            <a:pPr indent="-431800" lvl="1" marL="13716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TSS includes particles like silt, clay, algae, and other organic matter </a:t>
            </a:r>
            <a:endParaRPr sz="3200">
              <a:solidFill>
                <a:schemeClr val="dk1"/>
              </a:solidFill>
              <a:latin typeface="Montserrat"/>
              <a:ea typeface="Montserrat"/>
              <a:cs typeface="Montserrat"/>
              <a:sym typeface="Montserrat"/>
            </a:endParaRPr>
          </a:p>
          <a:p>
            <a:pPr indent="-431800" lvl="1" marL="13716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TSS can also include inorganic substances like minerals, salts, and metals </a:t>
            </a:r>
            <a:endParaRPr sz="3200">
              <a:solidFill>
                <a:schemeClr val="dk1"/>
              </a:solidFill>
              <a:latin typeface="Montserrat"/>
              <a:ea typeface="Montserrat"/>
              <a:cs typeface="Montserrat"/>
              <a:sym typeface="Montserrat"/>
            </a:endParaRPr>
          </a:p>
          <a:p>
            <a:pPr indent="-431800" lvl="1" marL="13716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TSS is harmful in excess and is listed as a conventional pollutant in the Clean Water Act</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US" sz="3200">
                <a:solidFill>
                  <a:schemeClr val="dk1"/>
                </a:solidFill>
                <a:latin typeface="Montserrat"/>
                <a:ea typeface="Montserrat"/>
                <a:cs typeface="Montserrat"/>
                <a:sym typeface="Montserrat"/>
              </a:rPr>
              <a:t>Higher concentrations of TSS can indicate turbidity, reduced plant growth, and decreased penetration of sunlight into the water</a:t>
            </a:r>
            <a:endParaRPr b="1" sz="3200">
              <a:solidFill>
                <a:schemeClr val="dk1"/>
              </a:solidFill>
              <a:latin typeface="Montserrat"/>
              <a:ea typeface="Montserrat"/>
              <a:cs typeface="Montserrat"/>
              <a:sym typeface="Montserrat"/>
            </a:endParaRPr>
          </a:p>
        </p:txBody>
      </p:sp>
      <p:grpSp>
        <p:nvGrpSpPr>
          <p:cNvPr id="244" name="Google Shape;244;p23"/>
          <p:cNvGrpSpPr/>
          <p:nvPr/>
        </p:nvGrpSpPr>
        <p:grpSpPr>
          <a:xfrm>
            <a:off x="0" y="8457874"/>
            <a:ext cx="18288000" cy="1903911"/>
            <a:chOff x="0" y="-38100"/>
            <a:chExt cx="812800" cy="84619"/>
          </a:xfrm>
        </p:grpSpPr>
        <p:sp>
          <p:nvSpPr>
            <p:cNvPr id="245" name="Google Shape;245;p23"/>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246" name="Google Shape;246;p23"/>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247" name="Google Shape;247;p23"/>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5">
              <a:alphaModFix/>
            </a:blip>
            <a:stretch>
              <a:fillRect b="0" l="0" r="0" t="0"/>
            </a:stretch>
          </a:blipFill>
          <a:ln>
            <a:noFill/>
          </a:ln>
        </p:spPr>
      </p:sp>
      <p:sp>
        <p:nvSpPr>
          <p:cNvPr id="248" name="Google Shape;248;p23"/>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6">
              <a:alphaModFix/>
            </a:blip>
            <a:stretch>
              <a:fillRect b="0" l="0" r="0" t="0"/>
            </a:stretch>
          </a:blipFill>
          <a:ln>
            <a:noFill/>
          </a:ln>
        </p:spPr>
      </p:sp>
      <p:sp>
        <p:nvSpPr>
          <p:cNvPr id="249" name="Google Shape;249;p23"/>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7">
              <a:alphaModFix/>
            </a:blip>
            <a:stretch>
              <a:fillRect b="-174158" l="-24888" r="-26299" t="-174171"/>
            </a:stretch>
          </a:blipFill>
          <a:ln>
            <a:noFill/>
          </a:ln>
        </p:spPr>
      </p:sp>
      <p:pic>
        <p:nvPicPr>
          <p:cNvPr id="250" name="Google Shape;250;p23"/>
          <p:cNvPicPr preferRelativeResize="0"/>
          <p:nvPr/>
        </p:nvPicPr>
        <p:blipFill>
          <a:blip r:embed="rId8">
            <a:alphaModFix/>
          </a:blip>
          <a:stretch>
            <a:fillRect/>
          </a:stretch>
        </p:blipFill>
        <p:spPr>
          <a:xfrm>
            <a:off x="12025325" y="5576225"/>
            <a:ext cx="6262674" cy="3290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4"/>
          <p:cNvSpPr/>
          <p:nvPr/>
        </p:nvSpPr>
        <p:spPr>
          <a:xfrm rot="4405461">
            <a:off x="10453005" y="-1765619"/>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3">
              <a:alphaModFix amt="55000"/>
            </a:blip>
            <a:stretch>
              <a:fillRect b="0" l="0" r="0" t="0"/>
            </a:stretch>
          </a:blipFill>
          <a:ln>
            <a:noFill/>
          </a:ln>
        </p:spPr>
      </p:sp>
      <p:sp>
        <p:nvSpPr>
          <p:cNvPr id="256" name="Google Shape;256;p24"/>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257" name="Google Shape;257;p24"/>
          <p:cNvSpPr txBox="1"/>
          <p:nvPr/>
        </p:nvSpPr>
        <p:spPr>
          <a:xfrm>
            <a:off x="489225" y="212850"/>
            <a:ext cx="168999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WSL NPDES PERMIT</a:t>
            </a:r>
            <a:endParaRPr b="1" sz="8900">
              <a:solidFill>
                <a:srgbClr val="31737F"/>
              </a:solidFill>
              <a:latin typeface="Montserrat"/>
              <a:ea typeface="Montserrat"/>
              <a:cs typeface="Montserrat"/>
              <a:sym typeface="Montserrat"/>
            </a:endParaRPr>
          </a:p>
        </p:txBody>
      </p:sp>
      <p:grpSp>
        <p:nvGrpSpPr>
          <p:cNvPr id="258" name="Google Shape;258;p24"/>
          <p:cNvGrpSpPr/>
          <p:nvPr/>
        </p:nvGrpSpPr>
        <p:grpSpPr>
          <a:xfrm>
            <a:off x="0" y="8457874"/>
            <a:ext cx="18288000" cy="1903911"/>
            <a:chOff x="0" y="-38100"/>
            <a:chExt cx="812800" cy="84619"/>
          </a:xfrm>
        </p:grpSpPr>
        <p:sp>
          <p:nvSpPr>
            <p:cNvPr id="259" name="Google Shape;259;p24"/>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260" name="Google Shape;260;p24"/>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261" name="Google Shape;261;p24"/>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5">
              <a:alphaModFix/>
            </a:blip>
            <a:stretch>
              <a:fillRect b="0" l="0" r="0" t="0"/>
            </a:stretch>
          </a:blipFill>
          <a:ln>
            <a:noFill/>
          </a:ln>
        </p:spPr>
      </p:sp>
      <p:sp>
        <p:nvSpPr>
          <p:cNvPr id="262" name="Google Shape;262;p24"/>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6">
              <a:alphaModFix/>
            </a:blip>
            <a:stretch>
              <a:fillRect b="0" l="0" r="0" t="0"/>
            </a:stretch>
          </a:blipFill>
          <a:ln>
            <a:noFill/>
          </a:ln>
        </p:spPr>
      </p:sp>
      <p:sp>
        <p:nvSpPr>
          <p:cNvPr id="263" name="Google Shape;263;p24"/>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7">
              <a:alphaModFix/>
            </a:blip>
            <a:stretch>
              <a:fillRect b="-174158" l="-24888" r="-26299" t="-174171"/>
            </a:stretch>
          </a:blipFill>
          <a:ln>
            <a:noFill/>
          </a:ln>
        </p:spPr>
      </p:sp>
      <p:pic>
        <p:nvPicPr>
          <p:cNvPr id="264" name="Google Shape;264;p24"/>
          <p:cNvPicPr preferRelativeResize="0"/>
          <p:nvPr/>
        </p:nvPicPr>
        <p:blipFill>
          <a:blip r:embed="rId8">
            <a:alphaModFix/>
          </a:blip>
          <a:stretch>
            <a:fillRect/>
          </a:stretch>
        </p:blipFill>
        <p:spPr>
          <a:xfrm>
            <a:off x="9894707" y="3751107"/>
            <a:ext cx="7494425" cy="4053850"/>
          </a:xfrm>
          <a:prstGeom prst="rect">
            <a:avLst/>
          </a:prstGeom>
          <a:noFill/>
          <a:ln>
            <a:noFill/>
          </a:ln>
        </p:spPr>
      </p:pic>
      <p:sp>
        <p:nvSpPr>
          <p:cNvPr id="265" name="Google Shape;265;p24"/>
          <p:cNvSpPr txBox="1"/>
          <p:nvPr/>
        </p:nvSpPr>
        <p:spPr>
          <a:xfrm>
            <a:off x="10062725" y="3090450"/>
            <a:ext cx="5921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Montserrat"/>
                <a:ea typeface="Montserrat"/>
                <a:cs typeface="Montserrat"/>
                <a:sym typeface="Montserrat"/>
              </a:rPr>
              <a:t>Outfall 4:  NEW Limits</a:t>
            </a:r>
            <a:endParaRPr/>
          </a:p>
        </p:txBody>
      </p:sp>
      <p:sp>
        <p:nvSpPr>
          <p:cNvPr id="266" name="Google Shape;266;p24"/>
          <p:cNvSpPr txBox="1"/>
          <p:nvPr/>
        </p:nvSpPr>
        <p:spPr>
          <a:xfrm>
            <a:off x="563300" y="3090450"/>
            <a:ext cx="7494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Montserrat"/>
                <a:ea typeface="Montserrat"/>
                <a:cs typeface="Montserrat"/>
                <a:sym typeface="Montserrat"/>
              </a:rPr>
              <a:t>Outfall 2:  Reported Grab Samples</a:t>
            </a:r>
            <a:endParaRPr/>
          </a:p>
        </p:txBody>
      </p:sp>
      <p:pic>
        <p:nvPicPr>
          <p:cNvPr id="267" name="Google Shape;267;p24"/>
          <p:cNvPicPr preferRelativeResize="0"/>
          <p:nvPr/>
        </p:nvPicPr>
        <p:blipFill rotWithShape="1">
          <a:blip r:embed="rId9">
            <a:alphaModFix/>
          </a:blip>
          <a:srcRect b="0" l="5249" r="0" t="5598"/>
          <a:stretch/>
        </p:blipFill>
        <p:spPr>
          <a:xfrm>
            <a:off x="563300" y="4085787"/>
            <a:ext cx="7100799" cy="4053850"/>
          </a:xfrm>
          <a:prstGeom prst="rect">
            <a:avLst/>
          </a:prstGeom>
          <a:noFill/>
          <a:ln>
            <a:noFill/>
          </a:ln>
        </p:spPr>
      </p:pic>
      <p:sp>
        <p:nvSpPr>
          <p:cNvPr id="268" name="Google Shape;268;p24"/>
          <p:cNvSpPr/>
          <p:nvPr/>
        </p:nvSpPr>
        <p:spPr>
          <a:xfrm>
            <a:off x="224275" y="5774350"/>
            <a:ext cx="568200" cy="373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5"/>
          <p:cNvSpPr/>
          <p:nvPr/>
        </p:nvSpPr>
        <p:spPr>
          <a:xfrm rot="4405461">
            <a:off x="10453005" y="-1765619"/>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3">
              <a:alphaModFix amt="55000"/>
            </a:blip>
            <a:stretch>
              <a:fillRect b="0" l="0" r="0" t="0"/>
            </a:stretch>
          </a:blipFill>
          <a:ln>
            <a:noFill/>
          </a:ln>
        </p:spPr>
      </p:sp>
      <p:sp>
        <p:nvSpPr>
          <p:cNvPr id="274" name="Google Shape;274;p25"/>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275" name="Google Shape;275;p25"/>
          <p:cNvSpPr txBox="1"/>
          <p:nvPr/>
        </p:nvSpPr>
        <p:spPr>
          <a:xfrm>
            <a:off x="489225" y="212850"/>
            <a:ext cx="168999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WSL NPDES PERMIT</a:t>
            </a:r>
            <a:endParaRPr b="1" sz="8900">
              <a:solidFill>
                <a:srgbClr val="31737F"/>
              </a:solidFill>
              <a:latin typeface="Montserrat"/>
              <a:ea typeface="Montserrat"/>
              <a:cs typeface="Montserrat"/>
              <a:sym typeface="Montserrat"/>
            </a:endParaRPr>
          </a:p>
        </p:txBody>
      </p:sp>
      <p:grpSp>
        <p:nvGrpSpPr>
          <p:cNvPr id="276" name="Google Shape;276;p25"/>
          <p:cNvGrpSpPr/>
          <p:nvPr/>
        </p:nvGrpSpPr>
        <p:grpSpPr>
          <a:xfrm>
            <a:off x="0" y="8457874"/>
            <a:ext cx="18288000" cy="1903911"/>
            <a:chOff x="0" y="-38100"/>
            <a:chExt cx="812800" cy="84619"/>
          </a:xfrm>
        </p:grpSpPr>
        <p:sp>
          <p:nvSpPr>
            <p:cNvPr id="277" name="Google Shape;277;p25"/>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278" name="Google Shape;278;p25"/>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279" name="Google Shape;279;p25"/>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5">
              <a:alphaModFix/>
            </a:blip>
            <a:stretch>
              <a:fillRect b="0" l="0" r="0" t="0"/>
            </a:stretch>
          </a:blipFill>
          <a:ln>
            <a:noFill/>
          </a:ln>
        </p:spPr>
      </p:sp>
      <p:sp>
        <p:nvSpPr>
          <p:cNvPr id="280" name="Google Shape;280;p25"/>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6">
              <a:alphaModFix/>
            </a:blip>
            <a:stretch>
              <a:fillRect b="0" l="0" r="0" t="0"/>
            </a:stretch>
          </a:blipFill>
          <a:ln>
            <a:noFill/>
          </a:ln>
        </p:spPr>
      </p:sp>
      <p:sp>
        <p:nvSpPr>
          <p:cNvPr id="281" name="Google Shape;281;p25"/>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7">
              <a:alphaModFix/>
            </a:blip>
            <a:stretch>
              <a:fillRect b="-174158" l="-24888" r="-26299" t="-174171"/>
            </a:stretch>
          </a:blipFill>
          <a:ln>
            <a:noFill/>
          </a:ln>
        </p:spPr>
      </p:sp>
      <p:pic>
        <p:nvPicPr>
          <p:cNvPr id="282" name="Google Shape;282;p25"/>
          <p:cNvPicPr preferRelativeResize="0"/>
          <p:nvPr/>
        </p:nvPicPr>
        <p:blipFill>
          <a:blip r:embed="rId8">
            <a:alphaModFix/>
          </a:blip>
          <a:stretch>
            <a:fillRect/>
          </a:stretch>
        </p:blipFill>
        <p:spPr>
          <a:xfrm>
            <a:off x="9894707" y="3751107"/>
            <a:ext cx="7494425" cy="4053850"/>
          </a:xfrm>
          <a:prstGeom prst="rect">
            <a:avLst/>
          </a:prstGeom>
          <a:noFill/>
          <a:ln>
            <a:noFill/>
          </a:ln>
        </p:spPr>
      </p:pic>
      <p:sp>
        <p:nvSpPr>
          <p:cNvPr id="283" name="Google Shape;283;p25"/>
          <p:cNvSpPr txBox="1"/>
          <p:nvPr/>
        </p:nvSpPr>
        <p:spPr>
          <a:xfrm>
            <a:off x="10062725" y="3090450"/>
            <a:ext cx="5921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Montserrat"/>
                <a:ea typeface="Montserrat"/>
                <a:cs typeface="Montserrat"/>
                <a:sym typeface="Montserrat"/>
              </a:rPr>
              <a:t>Outfall 4:  NEW Limits</a:t>
            </a:r>
            <a:endParaRPr/>
          </a:p>
        </p:txBody>
      </p:sp>
      <p:sp>
        <p:nvSpPr>
          <p:cNvPr id="284" name="Google Shape;284;p25"/>
          <p:cNvSpPr txBox="1"/>
          <p:nvPr/>
        </p:nvSpPr>
        <p:spPr>
          <a:xfrm>
            <a:off x="563300" y="3090450"/>
            <a:ext cx="7494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Montserrat"/>
                <a:ea typeface="Montserrat"/>
                <a:cs typeface="Montserrat"/>
                <a:sym typeface="Montserrat"/>
              </a:rPr>
              <a:t>Outfall 3:  Reported Grab Samples</a:t>
            </a:r>
            <a:endParaRPr/>
          </a:p>
        </p:txBody>
      </p:sp>
      <p:pic>
        <p:nvPicPr>
          <p:cNvPr id="285" name="Google Shape;285;p25"/>
          <p:cNvPicPr preferRelativeResize="0"/>
          <p:nvPr/>
        </p:nvPicPr>
        <p:blipFill>
          <a:blip r:embed="rId9">
            <a:alphaModFix/>
          </a:blip>
          <a:stretch>
            <a:fillRect/>
          </a:stretch>
        </p:blipFill>
        <p:spPr>
          <a:xfrm>
            <a:off x="563300" y="3950675"/>
            <a:ext cx="7017375" cy="3983975"/>
          </a:xfrm>
          <a:prstGeom prst="rect">
            <a:avLst/>
          </a:prstGeom>
          <a:noFill/>
          <a:ln>
            <a:noFill/>
          </a:ln>
        </p:spPr>
      </p:pic>
      <p:sp>
        <p:nvSpPr>
          <p:cNvPr id="286" name="Google Shape;286;p25"/>
          <p:cNvSpPr/>
          <p:nvPr/>
        </p:nvSpPr>
        <p:spPr>
          <a:xfrm>
            <a:off x="89700" y="5591125"/>
            <a:ext cx="568200" cy="373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6"/>
          <p:cNvSpPr/>
          <p:nvPr/>
        </p:nvSpPr>
        <p:spPr>
          <a:xfrm rot="4405461">
            <a:off x="10453005" y="-1765619"/>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3">
              <a:alphaModFix amt="55000"/>
            </a:blip>
            <a:stretch>
              <a:fillRect b="0" l="0" r="0" t="0"/>
            </a:stretch>
          </a:blipFill>
          <a:ln>
            <a:noFill/>
          </a:ln>
        </p:spPr>
      </p:sp>
      <p:sp>
        <p:nvSpPr>
          <p:cNvPr id="292" name="Google Shape;292;p26"/>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293" name="Google Shape;293;p26"/>
          <p:cNvSpPr txBox="1"/>
          <p:nvPr/>
        </p:nvSpPr>
        <p:spPr>
          <a:xfrm>
            <a:off x="489225" y="212850"/>
            <a:ext cx="168999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WSL NPDES PERMIT</a:t>
            </a:r>
            <a:endParaRPr b="1" sz="8900">
              <a:solidFill>
                <a:srgbClr val="31737F"/>
              </a:solidFill>
              <a:latin typeface="Montserrat"/>
              <a:ea typeface="Montserrat"/>
              <a:cs typeface="Montserrat"/>
              <a:sym typeface="Montserrat"/>
            </a:endParaRPr>
          </a:p>
        </p:txBody>
      </p:sp>
      <p:sp>
        <p:nvSpPr>
          <p:cNvPr id="294" name="Google Shape;294;p26"/>
          <p:cNvSpPr txBox="1"/>
          <p:nvPr/>
        </p:nvSpPr>
        <p:spPr>
          <a:xfrm>
            <a:off x="366050" y="1813313"/>
            <a:ext cx="15260700" cy="54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Montserrat"/>
                <a:ea typeface="Montserrat"/>
                <a:cs typeface="Montserrat"/>
                <a:sym typeface="Montserrat"/>
              </a:rPr>
              <a:t>Self reporting data for their current outfalls 1- 3 (only 2024 data available)</a:t>
            </a:r>
            <a:endParaRPr sz="3200">
              <a:solidFill>
                <a:schemeClr val="dk1"/>
              </a:solidFill>
              <a:latin typeface="Montserrat"/>
              <a:ea typeface="Montserrat"/>
              <a:cs typeface="Montserrat"/>
              <a:sym typeface="Montserrat"/>
            </a:endParaRPr>
          </a:p>
        </p:txBody>
      </p:sp>
      <p:grpSp>
        <p:nvGrpSpPr>
          <p:cNvPr id="295" name="Google Shape;295;p26"/>
          <p:cNvGrpSpPr/>
          <p:nvPr/>
        </p:nvGrpSpPr>
        <p:grpSpPr>
          <a:xfrm>
            <a:off x="0" y="8457874"/>
            <a:ext cx="18288000" cy="1903911"/>
            <a:chOff x="0" y="-38100"/>
            <a:chExt cx="812800" cy="84619"/>
          </a:xfrm>
        </p:grpSpPr>
        <p:sp>
          <p:nvSpPr>
            <p:cNvPr id="296" name="Google Shape;296;p26"/>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297" name="Google Shape;297;p26"/>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298" name="Google Shape;298;p26"/>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5">
              <a:alphaModFix/>
            </a:blip>
            <a:stretch>
              <a:fillRect b="0" l="0" r="0" t="0"/>
            </a:stretch>
          </a:blipFill>
          <a:ln>
            <a:noFill/>
          </a:ln>
        </p:spPr>
      </p:sp>
      <p:sp>
        <p:nvSpPr>
          <p:cNvPr id="299" name="Google Shape;299;p26"/>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6">
              <a:alphaModFix/>
            </a:blip>
            <a:stretch>
              <a:fillRect b="0" l="0" r="0" t="0"/>
            </a:stretch>
          </a:blipFill>
          <a:ln>
            <a:noFill/>
          </a:ln>
        </p:spPr>
      </p:sp>
      <p:sp>
        <p:nvSpPr>
          <p:cNvPr id="300" name="Google Shape;300;p26"/>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7">
              <a:alphaModFix/>
            </a:blip>
            <a:stretch>
              <a:fillRect b="-174158" l="-24888" r="-26299" t="-174171"/>
            </a:stretch>
          </a:blipFill>
          <a:ln>
            <a:noFill/>
          </a:ln>
        </p:spPr>
      </p:sp>
      <p:graphicFrame>
        <p:nvGraphicFramePr>
          <p:cNvPr id="301" name="Google Shape;301;p26"/>
          <p:cNvGraphicFramePr/>
          <p:nvPr/>
        </p:nvGraphicFramePr>
        <p:xfrm>
          <a:off x="2491963" y="4221200"/>
          <a:ext cx="3000000" cy="3000000"/>
        </p:xfrm>
        <a:graphic>
          <a:graphicData uri="http://schemas.openxmlformats.org/drawingml/2006/table">
            <a:tbl>
              <a:tblPr>
                <a:noFill/>
                <a:tableStyleId>{62F5B327-F866-4CBE-A38F-F8905EFA9482}</a:tableStyleId>
              </a:tblPr>
              <a:tblGrid>
                <a:gridCol w="4408350"/>
                <a:gridCol w="2755225"/>
                <a:gridCol w="1146175"/>
                <a:gridCol w="4584675"/>
              </a:tblGrid>
              <a:tr h="180975">
                <a:tc>
                  <a:txBody>
                    <a:bodyPr/>
                    <a:lstStyle/>
                    <a:p>
                      <a:pPr indent="0" lvl="0" marL="0" rtl="0" algn="ctr">
                        <a:spcBef>
                          <a:spcPts val="0"/>
                        </a:spcBef>
                        <a:spcAft>
                          <a:spcPts val="0"/>
                        </a:spcAft>
                        <a:buNone/>
                      </a:pPr>
                      <a:r>
                        <a:rPr b="1" lang="en-US" sz="2100">
                          <a:solidFill>
                            <a:srgbClr val="FFFFFF"/>
                          </a:solidFill>
                          <a:latin typeface="Calibri"/>
                          <a:ea typeface="Calibri"/>
                          <a:cs typeface="Calibri"/>
                          <a:sym typeface="Calibri"/>
                        </a:rPr>
                        <a:t>Contaminant Self Reported</a:t>
                      </a:r>
                      <a:endParaRPr b="1" sz="2100">
                        <a:solidFill>
                          <a:srgbClr val="FFFFFF"/>
                        </a:solidFill>
                        <a:latin typeface="Calibri"/>
                        <a:ea typeface="Calibri"/>
                        <a:cs typeface="Calibri"/>
                        <a:sym typeface="Calibri"/>
                      </a:endParaRPr>
                    </a:p>
                  </a:txBody>
                  <a:tcPr marT="91425" marB="91425" marR="91425" marL="91425">
                    <a:lnL cap="flat" cmpd="sng" w="9525">
                      <a:solidFill>
                        <a:srgbClr val="5B9BD5"/>
                      </a:solidFill>
                      <a:prstDash val="solid"/>
                      <a:round/>
                      <a:headEnd len="sm" w="sm" type="none"/>
                      <a:tailEnd len="sm" w="sm" type="none"/>
                    </a:lnL>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solidFill>
                      <a:srgbClr val="5B9BD5"/>
                    </a:solidFill>
                  </a:tcPr>
                </a:tc>
                <a:tc>
                  <a:txBody>
                    <a:bodyPr/>
                    <a:lstStyle/>
                    <a:p>
                      <a:pPr indent="0" lvl="0" marL="0" rtl="0" algn="ctr">
                        <a:spcBef>
                          <a:spcPts val="0"/>
                        </a:spcBef>
                        <a:spcAft>
                          <a:spcPts val="0"/>
                        </a:spcAft>
                        <a:buNone/>
                      </a:pPr>
                      <a:r>
                        <a:rPr b="1" lang="en-US" sz="2100">
                          <a:solidFill>
                            <a:srgbClr val="FFFFFF"/>
                          </a:solidFill>
                          <a:latin typeface="Calibri"/>
                          <a:ea typeface="Calibri"/>
                          <a:cs typeface="Calibri"/>
                          <a:sym typeface="Calibri"/>
                        </a:rPr>
                        <a:t>Highest Reported</a:t>
                      </a:r>
                      <a:endParaRPr b="1" sz="2100">
                        <a:solidFill>
                          <a:srgbClr val="FFFFFF"/>
                        </a:solidFill>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solidFill>
                      <a:srgbClr val="5B9BD5"/>
                    </a:solidFill>
                  </a:tcPr>
                </a:tc>
                <a:tc>
                  <a:txBody>
                    <a:bodyPr/>
                    <a:lstStyle/>
                    <a:p>
                      <a:pPr indent="0" lvl="0" marL="0" rtl="0" algn="ctr">
                        <a:spcBef>
                          <a:spcPts val="0"/>
                        </a:spcBef>
                        <a:spcAft>
                          <a:spcPts val="0"/>
                        </a:spcAft>
                        <a:buNone/>
                      </a:pPr>
                      <a:r>
                        <a:rPr b="1" lang="en-US" sz="2100">
                          <a:solidFill>
                            <a:srgbClr val="FFFFFF"/>
                          </a:solidFill>
                          <a:latin typeface="Calibri"/>
                          <a:ea typeface="Calibri"/>
                          <a:cs typeface="Calibri"/>
                          <a:sym typeface="Calibri"/>
                        </a:rPr>
                        <a:t>Units</a:t>
                      </a:r>
                      <a:endParaRPr b="1" sz="2100">
                        <a:solidFill>
                          <a:srgbClr val="FFFFFF"/>
                        </a:solidFill>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solidFill>
                      <a:srgbClr val="5B9BD5"/>
                    </a:solidFill>
                  </a:tcPr>
                </a:tc>
                <a:tc>
                  <a:txBody>
                    <a:bodyPr/>
                    <a:lstStyle/>
                    <a:p>
                      <a:pPr indent="0" lvl="0" marL="0" rtl="0" algn="ctr">
                        <a:spcBef>
                          <a:spcPts val="0"/>
                        </a:spcBef>
                        <a:spcAft>
                          <a:spcPts val="0"/>
                        </a:spcAft>
                        <a:buNone/>
                      </a:pPr>
                      <a:r>
                        <a:rPr b="1" lang="en-US" sz="2100">
                          <a:solidFill>
                            <a:srgbClr val="FFFFFF"/>
                          </a:solidFill>
                          <a:latin typeface="Calibri"/>
                          <a:ea typeface="Calibri"/>
                          <a:cs typeface="Calibri"/>
                          <a:sym typeface="Calibri"/>
                        </a:rPr>
                        <a:t>NPDES Stormwater Benchmark</a:t>
                      </a:r>
                      <a:endParaRPr b="1" sz="2100">
                        <a:solidFill>
                          <a:srgbClr val="FFFFFF"/>
                        </a:solidFill>
                        <a:latin typeface="Calibri"/>
                        <a:ea typeface="Calibri"/>
                        <a:cs typeface="Calibri"/>
                        <a:sym typeface="Calibri"/>
                      </a:endParaRPr>
                    </a:p>
                  </a:txBody>
                  <a:tcPr marT="91425" marB="91425" marR="91425" marL="91425">
                    <a:lnR cap="flat" cmpd="sng" w="9525">
                      <a:solidFill>
                        <a:srgbClr val="5B9BD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solidFill>
                      <a:srgbClr val="5B9BD5"/>
                    </a:solidFill>
                  </a:tcPr>
                </a:tc>
              </a:tr>
              <a:tr h="180975">
                <a:tc>
                  <a:txBody>
                    <a:bodyPr/>
                    <a:lstStyle/>
                    <a:p>
                      <a:pPr indent="0" lvl="0" marL="0" rtl="0" algn="ctr">
                        <a:spcBef>
                          <a:spcPts val="0"/>
                        </a:spcBef>
                        <a:spcAft>
                          <a:spcPts val="0"/>
                        </a:spcAft>
                        <a:buNone/>
                      </a:pPr>
                      <a:r>
                        <a:rPr lang="en-US" sz="2100">
                          <a:latin typeface="Calibri"/>
                          <a:ea typeface="Calibri"/>
                          <a:cs typeface="Calibri"/>
                          <a:sym typeface="Calibri"/>
                        </a:rPr>
                        <a:t>Ammonia-Nitrogen</a:t>
                      </a:r>
                      <a:endParaRPr sz="2100">
                        <a:latin typeface="Calibri"/>
                        <a:ea typeface="Calibri"/>
                        <a:cs typeface="Calibri"/>
                        <a:sym typeface="Calibri"/>
                      </a:endParaRPr>
                    </a:p>
                  </a:txBody>
                  <a:tcPr marT="91425" marB="91425" marR="91425" marL="91425">
                    <a:lnL cap="flat" cmpd="sng" w="9525">
                      <a:solidFill>
                        <a:srgbClr val="5B9BD5"/>
                      </a:solidFill>
                      <a:prstDash val="solid"/>
                      <a:round/>
                      <a:headEnd len="sm" w="sm" type="none"/>
                      <a:tailEnd len="sm" w="sm" type="none"/>
                    </a:lnL>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&lt; 0.10</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mg/L</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n/a</a:t>
                      </a:r>
                      <a:endParaRPr sz="2100">
                        <a:latin typeface="Calibri"/>
                        <a:ea typeface="Calibri"/>
                        <a:cs typeface="Calibri"/>
                        <a:sym typeface="Calibri"/>
                      </a:endParaRPr>
                    </a:p>
                  </a:txBody>
                  <a:tcPr marT="91425" marB="91425" marR="91425" marL="91425">
                    <a:lnR cap="flat" cmpd="sng" w="9525">
                      <a:solidFill>
                        <a:srgbClr val="5B9BD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sz="2100">
                          <a:latin typeface="Calibri"/>
                          <a:ea typeface="Calibri"/>
                          <a:cs typeface="Calibri"/>
                          <a:sym typeface="Calibri"/>
                        </a:rPr>
                        <a:t>Chemical Oxygen Demand (COD)</a:t>
                      </a:r>
                      <a:endParaRPr sz="2100">
                        <a:latin typeface="Calibri"/>
                        <a:ea typeface="Calibri"/>
                        <a:cs typeface="Calibri"/>
                        <a:sym typeface="Calibri"/>
                      </a:endParaRPr>
                    </a:p>
                  </a:txBody>
                  <a:tcPr marT="91425" marB="91425" marR="91425" marL="91425">
                    <a:lnL cap="flat" cmpd="sng" w="9525">
                      <a:solidFill>
                        <a:srgbClr val="5B9BD5"/>
                      </a:solidFill>
                      <a:prstDash val="solid"/>
                      <a:round/>
                      <a:headEnd len="sm" w="sm" type="none"/>
                      <a:tailEnd len="sm" w="sm" type="none"/>
                    </a:lnL>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&lt; 10</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mg/L</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120</a:t>
                      </a:r>
                      <a:endParaRPr sz="2100">
                        <a:latin typeface="Calibri"/>
                        <a:ea typeface="Calibri"/>
                        <a:cs typeface="Calibri"/>
                        <a:sym typeface="Calibri"/>
                      </a:endParaRPr>
                    </a:p>
                  </a:txBody>
                  <a:tcPr marT="91425" marB="91425" marR="91425" marL="91425">
                    <a:lnR cap="flat" cmpd="sng" w="9525">
                      <a:solidFill>
                        <a:srgbClr val="5B9BD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sz="2100">
                          <a:latin typeface="Calibri"/>
                          <a:ea typeface="Calibri"/>
                          <a:cs typeface="Calibri"/>
                          <a:sym typeface="Calibri"/>
                        </a:rPr>
                        <a:t>Iron, Total</a:t>
                      </a:r>
                      <a:endParaRPr sz="2100">
                        <a:latin typeface="Calibri"/>
                        <a:ea typeface="Calibri"/>
                        <a:cs typeface="Calibri"/>
                        <a:sym typeface="Calibri"/>
                      </a:endParaRPr>
                    </a:p>
                  </a:txBody>
                  <a:tcPr marT="91425" marB="91425" marR="91425" marL="91425">
                    <a:lnL cap="flat" cmpd="sng" w="9525">
                      <a:solidFill>
                        <a:srgbClr val="5B9BD5"/>
                      </a:solidFill>
                      <a:prstDash val="solid"/>
                      <a:round/>
                      <a:headEnd len="sm" w="sm" type="none"/>
                      <a:tailEnd len="sm" w="sm" type="none"/>
                    </a:lnL>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42</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mg/L</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1</a:t>
                      </a:r>
                      <a:endParaRPr sz="2100">
                        <a:latin typeface="Calibri"/>
                        <a:ea typeface="Calibri"/>
                        <a:cs typeface="Calibri"/>
                        <a:sym typeface="Calibri"/>
                      </a:endParaRPr>
                    </a:p>
                  </a:txBody>
                  <a:tcPr marT="91425" marB="91425" marR="91425" marL="91425">
                    <a:lnR cap="flat" cmpd="sng" w="9525">
                      <a:solidFill>
                        <a:srgbClr val="5B9BD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sz="2100">
                          <a:latin typeface="Calibri"/>
                          <a:ea typeface="Calibri"/>
                          <a:cs typeface="Calibri"/>
                          <a:sym typeface="Calibri"/>
                        </a:rPr>
                        <a:t>pH</a:t>
                      </a:r>
                      <a:endParaRPr sz="2100">
                        <a:latin typeface="Calibri"/>
                        <a:ea typeface="Calibri"/>
                        <a:cs typeface="Calibri"/>
                        <a:sym typeface="Calibri"/>
                      </a:endParaRPr>
                    </a:p>
                  </a:txBody>
                  <a:tcPr marT="91425" marB="91425" marR="91425" marL="91425">
                    <a:lnL cap="flat" cmpd="sng" w="9525">
                      <a:solidFill>
                        <a:srgbClr val="5B9BD5"/>
                      </a:solidFill>
                      <a:prstDash val="solid"/>
                      <a:round/>
                      <a:headEnd len="sm" w="sm" type="none"/>
                      <a:tailEnd len="sm" w="sm" type="none"/>
                    </a:lnL>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8.38</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S.U.</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6 to 9</a:t>
                      </a:r>
                      <a:endParaRPr sz="2100">
                        <a:latin typeface="Calibri"/>
                        <a:ea typeface="Calibri"/>
                        <a:cs typeface="Calibri"/>
                        <a:sym typeface="Calibri"/>
                      </a:endParaRPr>
                    </a:p>
                  </a:txBody>
                  <a:tcPr marT="91425" marB="91425" marR="91425" marL="91425">
                    <a:lnR cap="flat" cmpd="sng" w="9525">
                      <a:solidFill>
                        <a:srgbClr val="5B9BD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sz="2100">
                          <a:latin typeface="Calibri"/>
                          <a:ea typeface="Calibri"/>
                          <a:cs typeface="Calibri"/>
                          <a:sym typeface="Calibri"/>
                        </a:rPr>
                        <a:t>Total Nitrogen</a:t>
                      </a:r>
                      <a:endParaRPr sz="2500">
                        <a:latin typeface="Calibri"/>
                        <a:ea typeface="Calibri"/>
                        <a:cs typeface="Calibri"/>
                        <a:sym typeface="Calibri"/>
                      </a:endParaRPr>
                    </a:p>
                  </a:txBody>
                  <a:tcPr marT="91425" marB="91425" marR="91425" marL="91425">
                    <a:lnL cap="flat" cmpd="sng" w="9525">
                      <a:solidFill>
                        <a:srgbClr val="5B9BD5"/>
                      </a:solidFill>
                      <a:prstDash val="solid"/>
                      <a:round/>
                      <a:headEnd len="sm" w="sm" type="none"/>
                      <a:tailEnd len="sm" w="sm" type="none"/>
                    </a:lnL>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&lt; 2.48</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mg/L</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3</a:t>
                      </a:r>
                      <a:endParaRPr sz="2100">
                        <a:latin typeface="Calibri"/>
                        <a:ea typeface="Calibri"/>
                        <a:cs typeface="Calibri"/>
                        <a:sym typeface="Calibri"/>
                      </a:endParaRPr>
                    </a:p>
                  </a:txBody>
                  <a:tcPr marT="91425" marB="91425" marR="91425" marL="91425">
                    <a:lnR cap="flat" cmpd="sng" w="9525">
                      <a:solidFill>
                        <a:srgbClr val="5B9BD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sz="2100">
                          <a:latin typeface="Calibri"/>
                          <a:ea typeface="Calibri"/>
                          <a:cs typeface="Calibri"/>
                          <a:sym typeface="Calibri"/>
                        </a:rPr>
                        <a:t>Total Phosphorus</a:t>
                      </a:r>
                      <a:endParaRPr sz="2100">
                        <a:latin typeface="Calibri"/>
                        <a:ea typeface="Calibri"/>
                        <a:cs typeface="Calibri"/>
                        <a:sym typeface="Calibri"/>
                      </a:endParaRPr>
                    </a:p>
                  </a:txBody>
                  <a:tcPr marT="91425" marB="91425" marR="91425" marL="91425">
                    <a:lnL cap="flat" cmpd="sng" w="9525">
                      <a:solidFill>
                        <a:srgbClr val="5B9BD5"/>
                      </a:solidFill>
                      <a:prstDash val="solid"/>
                      <a:round/>
                      <a:headEnd len="sm" w="sm" type="none"/>
                      <a:tailEnd len="sm" w="sm" type="none"/>
                    </a:lnL>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&lt; 0.85</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mg/L</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n/a</a:t>
                      </a:r>
                      <a:endParaRPr sz="2400"/>
                    </a:p>
                  </a:txBody>
                  <a:tcPr marT="91425" marB="91425" marR="91425" marL="91425">
                    <a:lnR cap="flat" cmpd="sng" w="9525">
                      <a:solidFill>
                        <a:srgbClr val="5B9BD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r>
              <a:tr h="180975">
                <a:tc>
                  <a:txBody>
                    <a:bodyPr/>
                    <a:lstStyle/>
                    <a:p>
                      <a:pPr indent="0" lvl="0" marL="0" rtl="0" algn="ctr">
                        <a:spcBef>
                          <a:spcPts val="0"/>
                        </a:spcBef>
                        <a:spcAft>
                          <a:spcPts val="0"/>
                        </a:spcAft>
                        <a:buNone/>
                      </a:pPr>
                      <a:r>
                        <a:rPr lang="en-US" sz="2100">
                          <a:latin typeface="Calibri"/>
                          <a:ea typeface="Calibri"/>
                          <a:cs typeface="Calibri"/>
                          <a:sym typeface="Calibri"/>
                        </a:rPr>
                        <a:t>Total Suspended Solids</a:t>
                      </a:r>
                      <a:endParaRPr sz="2100">
                        <a:latin typeface="Calibri"/>
                        <a:ea typeface="Calibri"/>
                        <a:cs typeface="Calibri"/>
                        <a:sym typeface="Calibri"/>
                      </a:endParaRPr>
                    </a:p>
                  </a:txBody>
                  <a:tcPr marT="91425" marB="91425" marR="91425" marL="91425">
                    <a:lnL cap="flat" cmpd="sng" w="9525">
                      <a:solidFill>
                        <a:srgbClr val="5B9BD5"/>
                      </a:solidFill>
                      <a:prstDash val="solid"/>
                      <a:round/>
                      <a:headEnd len="sm" w="sm" type="none"/>
                      <a:tailEnd len="sm" w="sm" type="none"/>
                    </a:lnL>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2160</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mg/L</a:t>
                      </a:r>
                      <a:endParaRPr sz="2100">
                        <a:latin typeface="Calibri"/>
                        <a:ea typeface="Calibri"/>
                        <a:cs typeface="Calibri"/>
                        <a:sym typeface="Calibri"/>
                      </a:endParaRPr>
                    </a:p>
                  </a:txBody>
                  <a:tcPr marT="91425" marB="91425" marR="91425" marL="91425">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c>
                  <a:txBody>
                    <a:bodyPr/>
                    <a:lstStyle/>
                    <a:p>
                      <a:pPr indent="0" lvl="0" marL="0" rtl="0" algn="ctr">
                        <a:spcBef>
                          <a:spcPts val="0"/>
                        </a:spcBef>
                        <a:spcAft>
                          <a:spcPts val="0"/>
                        </a:spcAft>
                        <a:buNone/>
                      </a:pPr>
                      <a:r>
                        <a:rPr lang="en-US" sz="2100">
                          <a:latin typeface="Calibri"/>
                          <a:ea typeface="Calibri"/>
                          <a:cs typeface="Calibri"/>
                          <a:sym typeface="Calibri"/>
                        </a:rPr>
                        <a:t>100</a:t>
                      </a:r>
                      <a:endParaRPr sz="2100">
                        <a:latin typeface="Calibri"/>
                        <a:ea typeface="Calibri"/>
                        <a:cs typeface="Calibri"/>
                        <a:sym typeface="Calibri"/>
                      </a:endParaRPr>
                    </a:p>
                  </a:txBody>
                  <a:tcPr marT="91425" marB="91425" marR="91425" marL="91425">
                    <a:lnR cap="flat" cmpd="sng" w="9525">
                      <a:solidFill>
                        <a:srgbClr val="5B9BD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tcPr>
                </a:tc>
              </a:tr>
            </a:tbl>
          </a:graphicData>
        </a:graphic>
      </p:graphicFrame>
      <p:sp>
        <p:nvSpPr>
          <p:cNvPr id="302" name="Google Shape;302;p26"/>
          <p:cNvSpPr/>
          <p:nvPr/>
        </p:nvSpPr>
        <p:spPr>
          <a:xfrm>
            <a:off x="1771450" y="5874200"/>
            <a:ext cx="568200" cy="373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3" name="Google Shape;303;p26"/>
          <p:cNvSpPr/>
          <p:nvPr/>
        </p:nvSpPr>
        <p:spPr>
          <a:xfrm>
            <a:off x="1771450" y="7813275"/>
            <a:ext cx="568200" cy="373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7"/>
          <p:cNvSpPr/>
          <p:nvPr/>
        </p:nvSpPr>
        <p:spPr>
          <a:xfrm rot="4405461">
            <a:off x="10453005" y="-1765619"/>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3">
              <a:alphaModFix amt="55000"/>
            </a:blip>
            <a:stretch>
              <a:fillRect b="0" l="0" r="0" t="0"/>
            </a:stretch>
          </a:blipFill>
          <a:ln>
            <a:noFill/>
          </a:ln>
        </p:spPr>
      </p:sp>
      <p:sp>
        <p:nvSpPr>
          <p:cNvPr id="309" name="Google Shape;309;p27"/>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310" name="Google Shape;310;p27"/>
          <p:cNvSpPr txBox="1"/>
          <p:nvPr/>
        </p:nvSpPr>
        <p:spPr>
          <a:xfrm>
            <a:off x="489225" y="212850"/>
            <a:ext cx="168999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Iron</a:t>
            </a:r>
            <a:endParaRPr b="1" sz="8900">
              <a:solidFill>
                <a:srgbClr val="31737F"/>
              </a:solidFill>
              <a:latin typeface="Montserrat"/>
              <a:ea typeface="Montserrat"/>
              <a:cs typeface="Montserrat"/>
              <a:sym typeface="Montserrat"/>
            </a:endParaRPr>
          </a:p>
        </p:txBody>
      </p:sp>
      <p:sp>
        <p:nvSpPr>
          <p:cNvPr id="311" name="Google Shape;311;p27"/>
          <p:cNvSpPr txBox="1"/>
          <p:nvPr/>
        </p:nvSpPr>
        <p:spPr>
          <a:xfrm>
            <a:off x="489225" y="1914813"/>
            <a:ext cx="14015700" cy="64728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Not hazardous to human health but has negative impacts in excess</a:t>
            </a:r>
            <a:endParaRPr sz="3200">
              <a:solidFill>
                <a:schemeClr val="dk1"/>
              </a:solidFill>
              <a:latin typeface="Montserrat"/>
              <a:ea typeface="Montserrat"/>
              <a:cs typeface="Montserrat"/>
              <a:sym typeface="Montserrat"/>
            </a:endParaRPr>
          </a:p>
          <a:p>
            <a:pPr indent="-431800" lvl="1" marL="13716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Dissolved ferrous iron gives water a disagreeable metallic taste</a:t>
            </a:r>
            <a:endParaRPr sz="3200">
              <a:solidFill>
                <a:schemeClr val="dk1"/>
              </a:solidFill>
              <a:latin typeface="Montserrat"/>
              <a:ea typeface="Montserrat"/>
              <a:cs typeface="Montserrat"/>
              <a:sym typeface="Montserrat"/>
            </a:endParaRPr>
          </a:p>
          <a:p>
            <a:pPr indent="-431800" lvl="1" marL="13716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Concentrations of iron as low as 0.3 mg/L will leave reddish brown stains on fixtures, tableware and laundry that are very hard to remove</a:t>
            </a:r>
            <a:endParaRPr sz="3200">
              <a:solidFill>
                <a:schemeClr val="dk1"/>
              </a:solidFill>
              <a:latin typeface="Montserrat"/>
              <a:ea typeface="Montserrat"/>
              <a:cs typeface="Montserrat"/>
              <a:sym typeface="Montserrat"/>
            </a:endParaRPr>
          </a:p>
          <a:p>
            <a:pPr indent="-431800" lvl="1" marL="13716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When iron exists along with certain kinds of bacteria, a smelly biofilm can form</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US" sz="3200">
                <a:solidFill>
                  <a:schemeClr val="dk1"/>
                </a:solidFill>
                <a:latin typeface="Montserrat"/>
                <a:ea typeface="Montserrat"/>
                <a:cs typeface="Montserrat"/>
                <a:sym typeface="Montserrat"/>
              </a:rPr>
              <a:t>Excess iron in water can negatively impact aquatic life by forming harmful precipitates that clog gills, interfere with respiration, and damage eggs, while also affecting water quality and ecosystem health.</a:t>
            </a:r>
            <a:endParaRPr b="1"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3200">
              <a:solidFill>
                <a:schemeClr val="dk1"/>
              </a:solidFill>
              <a:latin typeface="Montserrat"/>
              <a:ea typeface="Montserrat"/>
              <a:cs typeface="Montserrat"/>
              <a:sym typeface="Montserrat"/>
            </a:endParaRPr>
          </a:p>
        </p:txBody>
      </p:sp>
      <p:grpSp>
        <p:nvGrpSpPr>
          <p:cNvPr id="312" name="Google Shape;312;p27"/>
          <p:cNvGrpSpPr/>
          <p:nvPr/>
        </p:nvGrpSpPr>
        <p:grpSpPr>
          <a:xfrm>
            <a:off x="0" y="8457874"/>
            <a:ext cx="18288000" cy="1903911"/>
            <a:chOff x="0" y="-38100"/>
            <a:chExt cx="812800" cy="84619"/>
          </a:xfrm>
        </p:grpSpPr>
        <p:sp>
          <p:nvSpPr>
            <p:cNvPr id="313" name="Google Shape;313;p27"/>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314" name="Google Shape;314;p27"/>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315" name="Google Shape;315;p27"/>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5">
              <a:alphaModFix/>
            </a:blip>
            <a:stretch>
              <a:fillRect b="0" l="0" r="0" t="0"/>
            </a:stretch>
          </a:blipFill>
          <a:ln>
            <a:noFill/>
          </a:ln>
        </p:spPr>
      </p:sp>
      <p:sp>
        <p:nvSpPr>
          <p:cNvPr id="316" name="Google Shape;316;p27"/>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6">
              <a:alphaModFix/>
            </a:blip>
            <a:stretch>
              <a:fillRect b="0" l="0" r="0" t="0"/>
            </a:stretch>
          </a:blipFill>
          <a:ln>
            <a:noFill/>
          </a:ln>
        </p:spPr>
      </p:sp>
      <p:sp>
        <p:nvSpPr>
          <p:cNvPr id="317" name="Google Shape;317;p27"/>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7">
              <a:alphaModFix/>
            </a:blip>
            <a:stretch>
              <a:fillRect b="-174158" l="-24888" r="-26299" t="-174171"/>
            </a:stretch>
          </a:blipFill>
          <a:ln>
            <a:noFill/>
          </a:ln>
        </p:spPr>
      </p:sp>
      <p:pic>
        <p:nvPicPr>
          <p:cNvPr id="318" name="Google Shape;318;p27"/>
          <p:cNvPicPr preferRelativeResize="0"/>
          <p:nvPr/>
        </p:nvPicPr>
        <p:blipFill>
          <a:blip r:embed="rId8">
            <a:alphaModFix/>
          </a:blip>
          <a:stretch>
            <a:fillRect/>
          </a:stretch>
        </p:blipFill>
        <p:spPr>
          <a:xfrm>
            <a:off x="14472025" y="4399350"/>
            <a:ext cx="4762500" cy="476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8"/>
          <p:cNvSpPr/>
          <p:nvPr/>
        </p:nvSpPr>
        <p:spPr>
          <a:xfrm rot="4405461">
            <a:off x="10453005" y="-1765619"/>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3">
              <a:alphaModFix amt="55000"/>
            </a:blip>
            <a:stretch>
              <a:fillRect b="0" l="0" r="0" t="0"/>
            </a:stretch>
          </a:blipFill>
          <a:ln>
            <a:noFill/>
          </a:ln>
        </p:spPr>
      </p:sp>
      <p:sp>
        <p:nvSpPr>
          <p:cNvPr id="324" name="Google Shape;324;p28"/>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325" name="Google Shape;325;p28"/>
          <p:cNvSpPr txBox="1"/>
          <p:nvPr/>
        </p:nvSpPr>
        <p:spPr>
          <a:xfrm>
            <a:off x="489225" y="212850"/>
            <a:ext cx="168999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PFAS</a:t>
            </a:r>
            <a:endParaRPr b="1" sz="8900">
              <a:solidFill>
                <a:srgbClr val="31737F"/>
              </a:solidFill>
              <a:latin typeface="Montserrat"/>
              <a:ea typeface="Montserrat"/>
              <a:cs typeface="Montserrat"/>
              <a:sym typeface="Montserrat"/>
            </a:endParaRPr>
          </a:p>
        </p:txBody>
      </p:sp>
      <p:sp>
        <p:nvSpPr>
          <p:cNvPr id="326" name="Google Shape;326;p28"/>
          <p:cNvSpPr txBox="1"/>
          <p:nvPr/>
        </p:nvSpPr>
        <p:spPr>
          <a:xfrm>
            <a:off x="388750" y="2123275"/>
            <a:ext cx="14880900" cy="64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3200">
              <a:solidFill>
                <a:schemeClr val="dk1"/>
              </a:solidFill>
              <a:latin typeface="Montserrat"/>
              <a:ea typeface="Montserrat"/>
              <a:cs typeface="Montserrat"/>
              <a:sym typeface="Montserrat"/>
            </a:endParaRPr>
          </a:p>
        </p:txBody>
      </p:sp>
      <p:grpSp>
        <p:nvGrpSpPr>
          <p:cNvPr id="327" name="Google Shape;327;p28"/>
          <p:cNvGrpSpPr/>
          <p:nvPr/>
        </p:nvGrpSpPr>
        <p:grpSpPr>
          <a:xfrm>
            <a:off x="0" y="8457874"/>
            <a:ext cx="18288000" cy="1903911"/>
            <a:chOff x="0" y="-38100"/>
            <a:chExt cx="812800" cy="84619"/>
          </a:xfrm>
        </p:grpSpPr>
        <p:sp>
          <p:nvSpPr>
            <p:cNvPr id="328" name="Google Shape;328;p28"/>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329" name="Google Shape;329;p28"/>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330" name="Google Shape;330;p28"/>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5">
              <a:alphaModFix/>
            </a:blip>
            <a:stretch>
              <a:fillRect b="0" l="0" r="0" t="0"/>
            </a:stretch>
          </a:blipFill>
          <a:ln>
            <a:noFill/>
          </a:ln>
        </p:spPr>
      </p:sp>
      <p:sp>
        <p:nvSpPr>
          <p:cNvPr id="331" name="Google Shape;331;p28"/>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6">
              <a:alphaModFix/>
            </a:blip>
            <a:stretch>
              <a:fillRect b="0" l="0" r="0" t="0"/>
            </a:stretch>
          </a:blipFill>
          <a:ln>
            <a:noFill/>
          </a:ln>
        </p:spPr>
      </p:sp>
      <p:sp>
        <p:nvSpPr>
          <p:cNvPr id="332" name="Google Shape;332;p28"/>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7">
              <a:alphaModFix/>
            </a:blip>
            <a:stretch>
              <a:fillRect b="-174158" l="-24888" r="-26299" t="-174171"/>
            </a:stretch>
          </a:blipFill>
          <a:ln>
            <a:noFill/>
          </a:ln>
        </p:spPr>
      </p:sp>
      <p:pic>
        <p:nvPicPr>
          <p:cNvPr id="333" name="Google Shape;333;p28"/>
          <p:cNvPicPr preferRelativeResize="0"/>
          <p:nvPr/>
        </p:nvPicPr>
        <p:blipFill>
          <a:blip r:embed="rId8">
            <a:alphaModFix/>
          </a:blip>
          <a:stretch>
            <a:fillRect/>
          </a:stretch>
        </p:blipFill>
        <p:spPr>
          <a:xfrm>
            <a:off x="9582150" y="1133374"/>
            <a:ext cx="8705851" cy="4331376"/>
          </a:xfrm>
          <a:prstGeom prst="rect">
            <a:avLst/>
          </a:prstGeom>
          <a:noFill/>
          <a:ln>
            <a:noFill/>
          </a:ln>
        </p:spPr>
      </p:pic>
      <p:sp>
        <p:nvSpPr>
          <p:cNvPr id="334" name="Google Shape;334;p28"/>
          <p:cNvSpPr txBox="1"/>
          <p:nvPr/>
        </p:nvSpPr>
        <p:spPr>
          <a:xfrm>
            <a:off x="353025" y="5610825"/>
            <a:ext cx="17172300" cy="31341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WSL released leachate into the environment on many occasions between </a:t>
            </a:r>
            <a:r>
              <a:rPr b="1" lang="en-US" sz="3200">
                <a:solidFill>
                  <a:schemeClr val="dk1"/>
                </a:solidFill>
                <a:latin typeface="Montserrat"/>
                <a:ea typeface="Montserrat"/>
                <a:cs typeface="Montserrat"/>
                <a:sym typeface="Montserrat"/>
              </a:rPr>
              <a:t>August 24th, 2022 and February 28th, 2023</a:t>
            </a:r>
            <a:endParaRPr b="1" sz="3200">
              <a:solidFill>
                <a:schemeClr val="dk1"/>
              </a:solidFill>
              <a:latin typeface="Montserrat"/>
              <a:ea typeface="Montserrat"/>
              <a:cs typeface="Montserrat"/>
              <a:sym typeface="Montserrat"/>
            </a:endParaRPr>
          </a:p>
          <a:p>
            <a:pPr indent="0" lvl="0" marL="914400" rtl="0" algn="l">
              <a:spcBef>
                <a:spcPts val="0"/>
              </a:spcBef>
              <a:spcAft>
                <a:spcPts val="0"/>
              </a:spcAft>
              <a:buNone/>
            </a:pPr>
            <a:r>
              <a:t/>
            </a:r>
            <a:endParaRPr b="1"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3RWK </a:t>
            </a:r>
            <a:r>
              <a:rPr b="1" lang="en-US" sz="3200">
                <a:solidFill>
                  <a:schemeClr val="dk1"/>
                </a:solidFill>
                <a:latin typeface="Montserrat"/>
                <a:ea typeface="Montserrat"/>
                <a:cs typeface="Montserrat"/>
                <a:sym typeface="Montserrat"/>
              </a:rPr>
              <a:t>detected 16 different PFAS </a:t>
            </a:r>
            <a:r>
              <a:rPr lang="en-US" sz="3200">
                <a:solidFill>
                  <a:schemeClr val="dk1"/>
                </a:solidFill>
                <a:latin typeface="Montserrat"/>
                <a:ea typeface="Montserrat"/>
                <a:cs typeface="Montserrat"/>
                <a:sym typeface="Montserrat"/>
              </a:rPr>
              <a:t>contaminants below the landfill</a:t>
            </a:r>
            <a:endParaRPr sz="3200">
              <a:solidFill>
                <a:schemeClr val="dk1"/>
              </a:solidFill>
              <a:latin typeface="Montserrat"/>
              <a:ea typeface="Montserrat"/>
              <a:cs typeface="Montserrat"/>
              <a:sym typeface="Montserrat"/>
            </a:endParaRPr>
          </a:p>
          <a:p>
            <a:pPr indent="0" lvl="0" marL="91440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Only three of these PFAS would be detected with the sampling required in their permit.</a:t>
            </a:r>
            <a:endParaRPr b="1" sz="3200">
              <a:solidFill>
                <a:schemeClr val="dk1"/>
              </a:solidFill>
              <a:latin typeface="Montserrat"/>
              <a:ea typeface="Montserrat"/>
              <a:cs typeface="Montserrat"/>
              <a:sym typeface="Montserrat"/>
            </a:endParaRPr>
          </a:p>
        </p:txBody>
      </p:sp>
      <p:sp>
        <p:nvSpPr>
          <p:cNvPr id="335" name="Google Shape;335;p28"/>
          <p:cNvSpPr txBox="1"/>
          <p:nvPr/>
        </p:nvSpPr>
        <p:spPr>
          <a:xfrm>
            <a:off x="489225" y="1635700"/>
            <a:ext cx="9273900" cy="29667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PFAS, or Per- and Polyfluoroalkyl Substances are a group of manufactured chemicals </a:t>
            </a:r>
            <a:endParaRPr sz="3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“Forever Chemicals” </a:t>
            </a:r>
            <a:endParaRPr sz="3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Can cause harmful health effects</a:t>
            </a:r>
            <a:endParaRPr b="1" sz="3200">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9"/>
          <p:cNvSpPr/>
          <p:nvPr/>
        </p:nvSpPr>
        <p:spPr>
          <a:xfrm rot="4405461">
            <a:off x="10453005" y="-1765619"/>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3">
              <a:alphaModFix amt="55000"/>
            </a:blip>
            <a:stretch>
              <a:fillRect b="0" l="0" r="0" t="0"/>
            </a:stretch>
          </a:blipFill>
          <a:ln>
            <a:noFill/>
          </a:ln>
        </p:spPr>
      </p:sp>
      <p:sp>
        <p:nvSpPr>
          <p:cNvPr id="341" name="Google Shape;341;p29"/>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342" name="Google Shape;342;p29"/>
          <p:cNvSpPr txBox="1"/>
          <p:nvPr/>
        </p:nvSpPr>
        <p:spPr>
          <a:xfrm>
            <a:off x="489225" y="212850"/>
            <a:ext cx="168999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WSL NPDES PERMIT</a:t>
            </a:r>
            <a:endParaRPr b="1" sz="8900">
              <a:solidFill>
                <a:srgbClr val="31737F"/>
              </a:solidFill>
              <a:latin typeface="Montserrat"/>
              <a:ea typeface="Montserrat"/>
              <a:cs typeface="Montserrat"/>
              <a:sym typeface="Montserrat"/>
            </a:endParaRPr>
          </a:p>
        </p:txBody>
      </p:sp>
      <p:grpSp>
        <p:nvGrpSpPr>
          <p:cNvPr id="343" name="Google Shape;343;p29"/>
          <p:cNvGrpSpPr/>
          <p:nvPr/>
        </p:nvGrpSpPr>
        <p:grpSpPr>
          <a:xfrm>
            <a:off x="0" y="8457874"/>
            <a:ext cx="18288000" cy="1903911"/>
            <a:chOff x="0" y="-38100"/>
            <a:chExt cx="812800" cy="84619"/>
          </a:xfrm>
        </p:grpSpPr>
        <p:sp>
          <p:nvSpPr>
            <p:cNvPr id="344" name="Google Shape;344;p29"/>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345" name="Google Shape;345;p29"/>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346" name="Google Shape;346;p29"/>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5">
              <a:alphaModFix/>
            </a:blip>
            <a:stretch>
              <a:fillRect b="0" l="0" r="0" t="0"/>
            </a:stretch>
          </a:blipFill>
          <a:ln>
            <a:noFill/>
          </a:ln>
        </p:spPr>
      </p:sp>
      <p:sp>
        <p:nvSpPr>
          <p:cNvPr id="347" name="Google Shape;347;p29"/>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6">
              <a:alphaModFix/>
            </a:blip>
            <a:stretch>
              <a:fillRect b="0" l="0" r="0" t="0"/>
            </a:stretch>
          </a:blipFill>
          <a:ln>
            <a:noFill/>
          </a:ln>
        </p:spPr>
      </p:sp>
      <p:sp>
        <p:nvSpPr>
          <p:cNvPr id="348" name="Google Shape;348;p29"/>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7">
              <a:alphaModFix/>
            </a:blip>
            <a:stretch>
              <a:fillRect b="-174158" l="-24888" r="-26299" t="-174171"/>
            </a:stretch>
          </a:blipFill>
          <a:ln>
            <a:noFill/>
          </a:ln>
        </p:spPr>
      </p:sp>
      <p:pic>
        <p:nvPicPr>
          <p:cNvPr id="349" name="Google Shape;349;p29"/>
          <p:cNvPicPr preferRelativeResize="0"/>
          <p:nvPr/>
        </p:nvPicPr>
        <p:blipFill>
          <a:blip r:embed="rId8">
            <a:alphaModFix/>
          </a:blip>
          <a:stretch>
            <a:fillRect/>
          </a:stretch>
        </p:blipFill>
        <p:spPr>
          <a:xfrm>
            <a:off x="657907" y="2840870"/>
            <a:ext cx="7494425" cy="4053850"/>
          </a:xfrm>
          <a:prstGeom prst="rect">
            <a:avLst/>
          </a:prstGeom>
          <a:noFill/>
          <a:ln>
            <a:noFill/>
          </a:ln>
        </p:spPr>
      </p:pic>
      <p:sp>
        <p:nvSpPr>
          <p:cNvPr id="350" name="Google Shape;350;p29"/>
          <p:cNvSpPr txBox="1"/>
          <p:nvPr/>
        </p:nvSpPr>
        <p:spPr>
          <a:xfrm>
            <a:off x="825925" y="2180213"/>
            <a:ext cx="5921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Montserrat"/>
                <a:ea typeface="Montserrat"/>
                <a:cs typeface="Montserrat"/>
                <a:sym typeface="Montserrat"/>
              </a:rPr>
              <a:t>Outfall 4:  NEW Limits</a:t>
            </a:r>
            <a:endParaRPr/>
          </a:p>
        </p:txBody>
      </p:sp>
      <p:sp>
        <p:nvSpPr>
          <p:cNvPr id="351" name="Google Shape;351;p29"/>
          <p:cNvSpPr txBox="1"/>
          <p:nvPr/>
        </p:nvSpPr>
        <p:spPr>
          <a:xfrm>
            <a:off x="8364150" y="1990363"/>
            <a:ext cx="9420000" cy="71508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PFAS are </a:t>
            </a:r>
            <a:r>
              <a:rPr lang="en-US" sz="3200">
                <a:solidFill>
                  <a:schemeClr val="dk1"/>
                </a:solidFill>
                <a:latin typeface="Montserrat"/>
                <a:ea typeface="Montserrat"/>
                <a:cs typeface="Montserrat"/>
                <a:sym typeface="Montserrat"/>
              </a:rPr>
              <a:t>only</a:t>
            </a:r>
            <a:r>
              <a:rPr lang="en-US" sz="3200">
                <a:solidFill>
                  <a:schemeClr val="dk1"/>
                </a:solidFill>
                <a:latin typeface="Montserrat"/>
                <a:ea typeface="Montserrat"/>
                <a:cs typeface="Montserrat"/>
                <a:sym typeface="Montserrat"/>
              </a:rPr>
              <a:t> monitor &amp; Report</a:t>
            </a:r>
            <a:endParaRPr b="1" sz="3200">
              <a:solidFill>
                <a:schemeClr val="dk1"/>
              </a:solidFill>
              <a:latin typeface="Montserrat"/>
              <a:ea typeface="Montserrat"/>
              <a:cs typeface="Montserrat"/>
              <a:sym typeface="Montserrat"/>
            </a:endParaRPr>
          </a:p>
          <a:p>
            <a:pPr indent="0" lvl="0" marL="914400" rtl="0" algn="l">
              <a:spcBef>
                <a:spcPts val="0"/>
              </a:spcBef>
              <a:spcAft>
                <a:spcPts val="0"/>
              </a:spcAft>
              <a:buNone/>
            </a:pPr>
            <a:r>
              <a:t/>
            </a:r>
            <a:endParaRPr b="1"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Iron is not listed and is a known, self-reported issue</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MISSING! (other known fracking waste &amp; landfill leachate issues)</a:t>
            </a:r>
            <a:endParaRPr sz="3200">
              <a:solidFill>
                <a:schemeClr val="dk1"/>
              </a:solidFill>
              <a:latin typeface="Montserrat"/>
              <a:ea typeface="Montserrat"/>
              <a:cs typeface="Montserrat"/>
              <a:sym typeface="Montserrat"/>
            </a:endParaRPr>
          </a:p>
          <a:p>
            <a:pPr indent="-431800" lvl="1" marL="13716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Radiologicals, such as radium</a:t>
            </a:r>
            <a:endParaRPr sz="3200">
              <a:solidFill>
                <a:schemeClr val="dk1"/>
              </a:solidFill>
              <a:latin typeface="Montserrat"/>
              <a:ea typeface="Montserrat"/>
              <a:cs typeface="Montserrat"/>
              <a:sym typeface="Montserrat"/>
            </a:endParaRPr>
          </a:p>
          <a:p>
            <a:pPr indent="-431800" lvl="1" marL="13716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Heavy Metals, such as Lead, mercury, cadmium, chromium, nickel, zinc, and copper</a:t>
            </a:r>
            <a:endParaRPr sz="3200">
              <a:solidFill>
                <a:schemeClr val="dk1"/>
              </a:solidFill>
              <a:latin typeface="Montserrat"/>
              <a:ea typeface="Montserrat"/>
              <a:cs typeface="Montserrat"/>
              <a:sym typeface="Montserrat"/>
            </a:endParaRPr>
          </a:p>
          <a:p>
            <a:pPr indent="-431800" lvl="1" marL="13716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Common harmful man-made Organics, such as benzene and toluene</a:t>
            </a:r>
            <a:endParaRPr sz="3200">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0"/>
          <p:cNvSpPr/>
          <p:nvPr/>
        </p:nvSpPr>
        <p:spPr>
          <a:xfrm rot="4405461">
            <a:off x="10453005" y="-1765619"/>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3">
              <a:alphaModFix amt="55000"/>
            </a:blip>
            <a:stretch>
              <a:fillRect b="0" l="0" r="0" t="0"/>
            </a:stretch>
          </a:blipFill>
          <a:ln>
            <a:noFill/>
          </a:ln>
        </p:spPr>
      </p:sp>
      <p:sp>
        <p:nvSpPr>
          <p:cNvPr id="357" name="Google Shape;357;p30"/>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358" name="Google Shape;358;p30"/>
          <p:cNvSpPr txBox="1"/>
          <p:nvPr/>
        </p:nvSpPr>
        <p:spPr>
          <a:xfrm>
            <a:off x="489225" y="212850"/>
            <a:ext cx="168999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WSL</a:t>
            </a:r>
            <a:r>
              <a:rPr b="1" lang="en-US" sz="8900">
                <a:solidFill>
                  <a:srgbClr val="31737F"/>
                </a:solidFill>
                <a:latin typeface="Montserrat"/>
                <a:ea typeface="Montserrat"/>
                <a:cs typeface="Montserrat"/>
                <a:sym typeface="Montserrat"/>
              </a:rPr>
              <a:t> NPDES PERMIT ISSUES</a:t>
            </a:r>
            <a:endParaRPr b="1" sz="8900">
              <a:solidFill>
                <a:srgbClr val="31737F"/>
              </a:solidFill>
              <a:latin typeface="Montserrat"/>
              <a:ea typeface="Montserrat"/>
              <a:cs typeface="Montserrat"/>
              <a:sym typeface="Montserrat"/>
            </a:endParaRPr>
          </a:p>
        </p:txBody>
      </p:sp>
      <p:sp>
        <p:nvSpPr>
          <p:cNvPr id="359" name="Google Shape;359;p30"/>
          <p:cNvSpPr txBox="1"/>
          <p:nvPr/>
        </p:nvSpPr>
        <p:spPr>
          <a:xfrm>
            <a:off x="2805075" y="2257900"/>
            <a:ext cx="12940500" cy="6200100"/>
          </a:xfrm>
          <a:prstGeom prst="rect">
            <a:avLst/>
          </a:prstGeom>
          <a:noFill/>
          <a:ln>
            <a:noFill/>
          </a:ln>
        </p:spPr>
        <p:txBody>
          <a:bodyPr anchorCtr="0" anchor="t" bIns="91425" lIns="91425" spcFirstLastPara="1" rIns="91425" wrap="square" tIns="91425">
            <a:noAutofit/>
          </a:bodyPr>
          <a:lstStyle/>
          <a:p>
            <a:pPr indent="-463550" lvl="0" marL="457200" rtl="0" algn="l">
              <a:spcBef>
                <a:spcPts val="0"/>
              </a:spcBef>
              <a:spcAft>
                <a:spcPts val="0"/>
              </a:spcAft>
              <a:buClr>
                <a:schemeClr val="dk1"/>
              </a:buClr>
              <a:buSzPts val="3700"/>
              <a:buFont typeface="Montserrat"/>
              <a:buChar char="●"/>
            </a:pPr>
            <a:r>
              <a:rPr lang="en-US" sz="3700">
                <a:solidFill>
                  <a:schemeClr val="dk1"/>
                </a:solidFill>
                <a:latin typeface="Montserrat"/>
                <a:ea typeface="Montserrat"/>
                <a:cs typeface="Montserrat"/>
                <a:sym typeface="Montserrat"/>
              </a:rPr>
              <a:t>Outfalls 1-3 should have PFAS, TSS &amp; Iron limits!</a:t>
            </a:r>
            <a:endParaRPr sz="3700">
              <a:solidFill>
                <a:schemeClr val="dk1"/>
              </a:solidFill>
              <a:latin typeface="Montserrat"/>
              <a:ea typeface="Montserrat"/>
              <a:cs typeface="Montserrat"/>
              <a:sym typeface="Montserrat"/>
            </a:endParaRPr>
          </a:p>
          <a:p>
            <a:pPr indent="0" lvl="0" marL="914400" rtl="0" algn="l">
              <a:spcBef>
                <a:spcPts val="0"/>
              </a:spcBef>
              <a:spcAft>
                <a:spcPts val="0"/>
              </a:spcAft>
              <a:buNone/>
            </a:pPr>
            <a:r>
              <a:t/>
            </a:r>
            <a:endParaRPr sz="3700">
              <a:solidFill>
                <a:schemeClr val="dk1"/>
              </a:solidFill>
              <a:latin typeface="Montserrat"/>
              <a:ea typeface="Montserrat"/>
              <a:cs typeface="Montserrat"/>
              <a:sym typeface="Montserrat"/>
            </a:endParaRPr>
          </a:p>
          <a:p>
            <a:pPr indent="-463550" lvl="0" marL="457200" rtl="0" algn="l">
              <a:spcBef>
                <a:spcPts val="0"/>
              </a:spcBef>
              <a:spcAft>
                <a:spcPts val="0"/>
              </a:spcAft>
              <a:buClr>
                <a:schemeClr val="dk1"/>
              </a:buClr>
              <a:buSzPts val="3700"/>
              <a:buFont typeface="Montserrat"/>
              <a:buChar char="●"/>
            </a:pPr>
            <a:r>
              <a:rPr lang="en-US" sz="3700">
                <a:solidFill>
                  <a:schemeClr val="dk1"/>
                </a:solidFill>
                <a:latin typeface="Montserrat"/>
                <a:ea typeface="Montserrat"/>
                <a:cs typeface="Montserrat"/>
                <a:sym typeface="Montserrat"/>
              </a:rPr>
              <a:t>Outfall 4 should have limits on the following additional items</a:t>
            </a:r>
            <a:endParaRPr sz="3700">
              <a:solidFill>
                <a:schemeClr val="dk1"/>
              </a:solidFill>
              <a:latin typeface="Montserrat"/>
              <a:ea typeface="Montserrat"/>
              <a:cs typeface="Montserrat"/>
              <a:sym typeface="Montserrat"/>
            </a:endParaRPr>
          </a:p>
          <a:p>
            <a:pPr indent="-463550" lvl="1" marL="1371600" rtl="0" algn="l">
              <a:spcBef>
                <a:spcPts val="0"/>
              </a:spcBef>
              <a:spcAft>
                <a:spcPts val="0"/>
              </a:spcAft>
              <a:buClr>
                <a:schemeClr val="dk1"/>
              </a:buClr>
              <a:buSzPts val="3700"/>
              <a:buFont typeface="Montserrat"/>
              <a:buChar char="○"/>
            </a:pPr>
            <a:r>
              <a:rPr lang="en-US" sz="3700">
                <a:solidFill>
                  <a:schemeClr val="dk1"/>
                </a:solidFill>
                <a:latin typeface="Montserrat"/>
                <a:ea typeface="Montserrat"/>
                <a:cs typeface="Montserrat"/>
                <a:sym typeface="Montserrat"/>
              </a:rPr>
              <a:t>16 PFAS contaminants documented downstream </a:t>
            </a:r>
            <a:endParaRPr sz="3700">
              <a:solidFill>
                <a:schemeClr val="dk1"/>
              </a:solidFill>
              <a:latin typeface="Montserrat"/>
              <a:ea typeface="Montserrat"/>
              <a:cs typeface="Montserrat"/>
              <a:sym typeface="Montserrat"/>
            </a:endParaRPr>
          </a:p>
          <a:p>
            <a:pPr indent="-463550" lvl="1" marL="1371600" rtl="0" algn="l">
              <a:spcBef>
                <a:spcPts val="0"/>
              </a:spcBef>
              <a:spcAft>
                <a:spcPts val="0"/>
              </a:spcAft>
              <a:buClr>
                <a:schemeClr val="dk1"/>
              </a:buClr>
              <a:buSzPts val="3700"/>
              <a:buFont typeface="Montserrat"/>
              <a:buChar char="○"/>
            </a:pPr>
            <a:r>
              <a:rPr lang="en-US" sz="3700">
                <a:solidFill>
                  <a:schemeClr val="dk1"/>
                </a:solidFill>
                <a:latin typeface="Montserrat"/>
                <a:ea typeface="Montserrat"/>
                <a:cs typeface="Montserrat"/>
                <a:sym typeface="Montserrat"/>
              </a:rPr>
              <a:t>Radiologicals, such as radium</a:t>
            </a:r>
            <a:endParaRPr sz="3700">
              <a:solidFill>
                <a:schemeClr val="dk1"/>
              </a:solidFill>
              <a:latin typeface="Montserrat"/>
              <a:ea typeface="Montserrat"/>
              <a:cs typeface="Montserrat"/>
              <a:sym typeface="Montserrat"/>
            </a:endParaRPr>
          </a:p>
          <a:p>
            <a:pPr indent="-463550" lvl="1" marL="1371600" rtl="0" algn="l">
              <a:spcBef>
                <a:spcPts val="0"/>
              </a:spcBef>
              <a:spcAft>
                <a:spcPts val="0"/>
              </a:spcAft>
              <a:buClr>
                <a:schemeClr val="dk1"/>
              </a:buClr>
              <a:buSzPts val="3700"/>
              <a:buFont typeface="Montserrat"/>
              <a:buChar char="○"/>
            </a:pPr>
            <a:r>
              <a:rPr lang="en-US" sz="3700">
                <a:solidFill>
                  <a:schemeClr val="dk1"/>
                </a:solidFill>
                <a:latin typeface="Montserrat"/>
                <a:ea typeface="Montserrat"/>
                <a:cs typeface="Montserrat"/>
                <a:sym typeface="Montserrat"/>
              </a:rPr>
              <a:t>Heavy Metals, such as Lead, mercury, cadmium, chromium, nickel, zinc, and copper</a:t>
            </a:r>
            <a:endParaRPr sz="3700">
              <a:solidFill>
                <a:schemeClr val="dk1"/>
              </a:solidFill>
              <a:latin typeface="Montserrat"/>
              <a:ea typeface="Montserrat"/>
              <a:cs typeface="Montserrat"/>
              <a:sym typeface="Montserrat"/>
            </a:endParaRPr>
          </a:p>
          <a:p>
            <a:pPr indent="-463550" lvl="1" marL="1371600" rtl="0" algn="l">
              <a:spcBef>
                <a:spcPts val="0"/>
              </a:spcBef>
              <a:spcAft>
                <a:spcPts val="0"/>
              </a:spcAft>
              <a:buClr>
                <a:schemeClr val="dk1"/>
              </a:buClr>
              <a:buSzPts val="3700"/>
              <a:buFont typeface="Montserrat"/>
              <a:buChar char="○"/>
            </a:pPr>
            <a:r>
              <a:rPr lang="en-US" sz="3700">
                <a:solidFill>
                  <a:schemeClr val="dk1"/>
                </a:solidFill>
                <a:latin typeface="Montserrat"/>
                <a:ea typeface="Montserrat"/>
                <a:cs typeface="Montserrat"/>
                <a:sym typeface="Montserrat"/>
              </a:rPr>
              <a:t>Common harmful man-made Organics, such as benzene and toluene</a:t>
            </a:r>
            <a:endParaRPr sz="3700">
              <a:solidFill>
                <a:schemeClr val="dk1"/>
              </a:solidFill>
              <a:latin typeface="Montserrat"/>
              <a:ea typeface="Montserrat"/>
              <a:cs typeface="Montserrat"/>
              <a:sym typeface="Montserrat"/>
            </a:endParaRPr>
          </a:p>
        </p:txBody>
      </p:sp>
      <p:grpSp>
        <p:nvGrpSpPr>
          <p:cNvPr id="360" name="Google Shape;360;p30"/>
          <p:cNvGrpSpPr/>
          <p:nvPr/>
        </p:nvGrpSpPr>
        <p:grpSpPr>
          <a:xfrm>
            <a:off x="0" y="8457874"/>
            <a:ext cx="18288000" cy="1903911"/>
            <a:chOff x="0" y="-38100"/>
            <a:chExt cx="812800" cy="84619"/>
          </a:xfrm>
        </p:grpSpPr>
        <p:sp>
          <p:nvSpPr>
            <p:cNvPr id="361" name="Google Shape;361;p30"/>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362" name="Google Shape;362;p30"/>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363" name="Google Shape;363;p30"/>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5">
              <a:alphaModFix/>
            </a:blip>
            <a:stretch>
              <a:fillRect b="0" l="0" r="0" t="0"/>
            </a:stretch>
          </a:blipFill>
          <a:ln>
            <a:noFill/>
          </a:ln>
        </p:spPr>
      </p:sp>
      <p:sp>
        <p:nvSpPr>
          <p:cNvPr id="364" name="Google Shape;364;p30"/>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6">
              <a:alphaModFix/>
            </a:blip>
            <a:stretch>
              <a:fillRect b="0" l="0" r="0" t="0"/>
            </a:stretch>
          </a:blipFill>
          <a:ln>
            <a:noFill/>
          </a:ln>
        </p:spPr>
      </p:sp>
      <p:sp>
        <p:nvSpPr>
          <p:cNvPr id="365" name="Google Shape;365;p30"/>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7">
              <a:alphaModFix/>
            </a:blip>
            <a:stretch>
              <a:fillRect b="-174158" l="-24888" r="-26299" t="-174171"/>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1"/>
          <p:cNvSpPr/>
          <p:nvPr/>
        </p:nvSpPr>
        <p:spPr>
          <a:xfrm rot="-1111536">
            <a:off x="10794223" y="3341682"/>
            <a:ext cx="10436174" cy="8481763"/>
          </a:xfrm>
          <a:custGeom>
            <a:rect b="b" l="l" r="r" t="t"/>
            <a:pathLst>
              <a:path extrusionOk="0" h="8487866" w="10443683">
                <a:moveTo>
                  <a:pt x="0" y="0"/>
                </a:moveTo>
                <a:lnTo>
                  <a:pt x="10443682" y="0"/>
                </a:lnTo>
                <a:lnTo>
                  <a:pt x="10443682" y="8487865"/>
                </a:lnTo>
                <a:lnTo>
                  <a:pt x="0" y="8487865"/>
                </a:lnTo>
                <a:lnTo>
                  <a:pt x="0" y="0"/>
                </a:lnTo>
                <a:close/>
              </a:path>
            </a:pathLst>
          </a:custGeom>
          <a:blipFill rotWithShape="1">
            <a:blip r:embed="rId3">
              <a:alphaModFix amt="50000"/>
            </a:blip>
            <a:stretch>
              <a:fillRect b="0" l="0" r="0" t="0"/>
            </a:stretch>
          </a:blipFill>
          <a:ln>
            <a:noFill/>
          </a:ln>
        </p:spPr>
      </p:sp>
      <p:sp>
        <p:nvSpPr>
          <p:cNvPr id="371" name="Google Shape;371;p31"/>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372" name="Google Shape;372;p31"/>
          <p:cNvSpPr txBox="1"/>
          <p:nvPr/>
        </p:nvSpPr>
        <p:spPr>
          <a:xfrm>
            <a:off x="907675" y="213875"/>
            <a:ext cx="155826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Legal Right to Comment</a:t>
            </a:r>
            <a:endParaRPr b="1" sz="8900">
              <a:solidFill>
                <a:srgbClr val="31737F"/>
              </a:solidFill>
              <a:latin typeface="Montserrat"/>
              <a:ea typeface="Montserrat"/>
              <a:cs typeface="Montserrat"/>
              <a:sym typeface="Montserrat"/>
            </a:endParaRPr>
          </a:p>
        </p:txBody>
      </p:sp>
      <p:sp>
        <p:nvSpPr>
          <p:cNvPr id="373" name="Google Shape;373;p31"/>
          <p:cNvSpPr txBox="1"/>
          <p:nvPr/>
        </p:nvSpPr>
        <p:spPr>
          <a:xfrm>
            <a:off x="1315050" y="2055900"/>
            <a:ext cx="14322900" cy="6747600"/>
          </a:xfrm>
          <a:prstGeom prst="rect">
            <a:avLst/>
          </a:prstGeom>
          <a:noFill/>
          <a:ln>
            <a:noFill/>
          </a:ln>
        </p:spPr>
        <p:txBody>
          <a:bodyPr anchorCtr="0" anchor="t" bIns="91425" lIns="91425" spcFirstLastPara="1" rIns="91425" wrap="square" tIns="91425">
            <a:noAutofit/>
          </a:bodyPr>
          <a:lstStyle/>
          <a:p>
            <a:pPr indent="-450850" lvl="0" marL="457200" rtl="0" algn="l">
              <a:spcBef>
                <a:spcPts val="0"/>
              </a:spcBef>
              <a:spcAft>
                <a:spcPts val="0"/>
              </a:spcAft>
              <a:buClr>
                <a:schemeClr val="dk1"/>
              </a:buClr>
              <a:buSzPts val="3500"/>
              <a:buFont typeface="Montserrat"/>
              <a:buChar char="●"/>
            </a:pPr>
            <a:r>
              <a:rPr lang="en-US" sz="3500">
                <a:solidFill>
                  <a:schemeClr val="dk1"/>
                </a:solidFill>
                <a:latin typeface="Montserrat"/>
                <a:ea typeface="Montserrat"/>
                <a:cs typeface="Montserrat"/>
                <a:sym typeface="Montserrat"/>
              </a:rPr>
              <a:t>DEP may only issue a NPDES permit if the permit application meets all state and federal requirements, and the permit meets state and federal water quality laws. 25 Pa. Code § 92a.36</a:t>
            </a:r>
            <a:endParaRPr sz="3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500">
              <a:solidFill>
                <a:schemeClr val="dk1"/>
              </a:solidFill>
              <a:latin typeface="Montserrat"/>
              <a:ea typeface="Montserrat"/>
              <a:cs typeface="Montserrat"/>
              <a:sym typeface="Montserrat"/>
            </a:endParaRPr>
          </a:p>
          <a:p>
            <a:pPr indent="-450850" lvl="0" marL="457200" rtl="0" algn="l">
              <a:spcBef>
                <a:spcPts val="0"/>
              </a:spcBef>
              <a:spcAft>
                <a:spcPts val="0"/>
              </a:spcAft>
              <a:buClr>
                <a:schemeClr val="dk1"/>
              </a:buClr>
              <a:buSzPts val="3500"/>
              <a:buFont typeface="Montserrat"/>
              <a:buChar char="●"/>
            </a:pPr>
            <a:r>
              <a:rPr lang="en-US" sz="3500">
                <a:solidFill>
                  <a:schemeClr val="dk1"/>
                </a:solidFill>
                <a:latin typeface="Montserrat"/>
                <a:ea typeface="Montserrat"/>
                <a:cs typeface="Montserrat"/>
                <a:sym typeface="Montserrat"/>
              </a:rPr>
              <a:t>Written public comment must be accepted for 30 days after a draft permit is published, and up to 45 days at the DEP’s discretion. A hearing is required if there is “significant public interest” in a permit application. 25 Pa. Code § 92a.82(d)</a:t>
            </a:r>
            <a:endParaRPr sz="3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500">
              <a:solidFill>
                <a:schemeClr val="dk1"/>
              </a:solidFill>
              <a:latin typeface="Montserrat"/>
              <a:ea typeface="Montserrat"/>
              <a:cs typeface="Montserrat"/>
              <a:sym typeface="Montserrat"/>
            </a:endParaRPr>
          </a:p>
          <a:p>
            <a:pPr indent="-450850" lvl="0" marL="457200" rtl="0" algn="l">
              <a:spcBef>
                <a:spcPts val="0"/>
              </a:spcBef>
              <a:spcAft>
                <a:spcPts val="0"/>
              </a:spcAft>
              <a:buClr>
                <a:schemeClr val="dk1"/>
              </a:buClr>
              <a:buSzPts val="3500"/>
              <a:buFont typeface="Montserrat"/>
              <a:buChar char="●"/>
            </a:pPr>
            <a:r>
              <a:rPr lang="en-US" sz="3500">
                <a:solidFill>
                  <a:schemeClr val="dk1"/>
                </a:solidFill>
                <a:latin typeface="Montserrat"/>
                <a:ea typeface="Montserrat"/>
                <a:cs typeface="Montserrat"/>
                <a:sym typeface="Montserrat"/>
              </a:rPr>
              <a:t>Comments must be considered by the Department in its decision on whether to issue the permit</a:t>
            </a:r>
            <a:endParaRPr sz="3500">
              <a:solidFill>
                <a:schemeClr val="dk1"/>
              </a:solidFill>
              <a:latin typeface="Montserrat"/>
              <a:ea typeface="Montserrat"/>
              <a:cs typeface="Montserrat"/>
              <a:sym typeface="Montserrat"/>
            </a:endParaRPr>
          </a:p>
        </p:txBody>
      </p:sp>
      <p:pic>
        <p:nvPicPr>
          <p:cNvPr id="374" name="Google Shape;374;p31"/>
          <p:cNvPicPr preferRelativeResize="0"/>
          <p:nvPr/>
        </p:nvPicPr>
        <p:blipFill>
          <a:blip r:embed="rId5">
            <a:alphaModFix/>
          </a:blip>
          <a:stretch>
            <a:fillRect/>
          </a:stretch>
        </p:blipFill>
        <p:spPr>
          <a:xfrm>
            <a:off x="15761357" y="1667675"/>
            <a:ext cx="2006275" cy="2489000"/>
          </a:xfrm>
          <a:prstGeom prst="rect">
            <a:avLst/>
          </a:prstGeom>
          <a:noFill/>
          <a:ln>
            <a:noFill/>
          </a:ln>
        </p:spPr>
      </p:pic>
      <p:pic>
        <p:nvPicPr>
          <p:cNvPr id="375" name="Google Shape;375;p31"/>
          <p:cNvPicPr preferRelativeResize="0"/>
          <p:nvPr/>
        </p:nvPicPr>
        <p:blipFill>
          <a:blip r:embed="rId6">
            <a:alphaModFix/>
          </a:blip>
          <a:stretch>
            <a:fillRect/>
          </a:stretch>
        </p:blipFill>
        <p:spPr>
          <a:xfrm>
            <a:off x="15761338" y="6006738"/>
            <a:ext cx="1876425" cy="2714625"/>
          </a:xfrm>
          <a:prstGeom prst="rect">
            <a:avLst/>
          </a:prstGeom>
          <a:noFill/>
          <a:ln>
            <a:noFill/>
          </a:ln>
        </p:spPr>
      </p:pic>
      <p:grpSp>
        <p:nvGrpSpPr>
          <p:cNvPr id="376" name="Google Shape;376;p31"/>
          <p:cNvGrpSpPr/>
          <p:nvPr/>
        </p:nvGrpSpPr>
        <p:grpSpPr>
          <a:xfrm>
            <a:off x="0" y="8457874"/>
            <a:ext cx="18288000" cy="1903911"/>
            <a:chOff x="0" y="-38100"/>
            <a:chExt cx="812800" cy="84619"/>
          </a:xfrm>
        </p:grpSpPr>
        <p:sp>
          <p:nvSpPr>
            <p:cNvPr id="377" name="Google Shape;377;p31"/>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378" name="Google Shape;378;p31"/>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379" name="Google Shape;379;p31"/>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7">
              <a:alphaModFix/>
            </a:blip>
            <a:stretch>
              <a:fillRect b="0" l="0" r="0" t="0"/>
            </a:stretch>
          </a:blipFill>
          <a:ln>
            <a:noFill/>
          </a:ln>
        </p:spPr>
      </p:sp>
      <p:sp>
        <p:nvSpPr>
          <p:cNvPr id="380" name="Google Shape;380;p31"/>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8">
              <a:alphaModFix/>
            </a:blip>
            <a:stretch>
              <a:fillRect b="0" l="0" r="0" t="0"/>
            </a:stretch>
          </a:blipFill>
          <a:ln>
            <a:noFill/>
          </a:ln>
        </p:spPr>
      </p:sp>
      <p:sp>
        <p:nvSpPr>
          <p:cNvPr id="381" name="Google Shape;381;p31"/>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9">
              <a:alphaModFix/>
            </a:blip>
            <a:stretch>
              <a:fillRect b="-174158" l="-24888" r="-26299" t="-174171"/>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2"/>
          <p:cNvSpPr/>
          <p:nvPr/>
        </p:nvSpPr>
        <p:spPr>
          <a:xfrm rot="-6664043">
            <a:off x="-4052117" y="-737535"/>
            <a:ext cx="11511802" cy="11511802"/>
          </a:xfrm>
          <a:custGeom>
            <a:rect b="b" l="l" r="r" t="t"/>
            <a:pathLst>
              <a:path extrusionOk="0" h="11511802" w="11511802">
                <a:moveTo>
                  <a:pt x="0" y="0"/>
                </a:moveTo>
                <a:lnTo>
                  <a:pt x="11511802" y="0"/>
                </a:lnTo>
                <a:lnTo>
                  <a:pt x="11511802" y="11511802"/>
                </a:lnTo>
                <a:lnTo>
                  <a:pt x="0" y="11511802"/>
                </a:lnTo>
                <a:lnTo>
                  <a:pt x="0" y="0"/>
                </a:lnTo>
                <a:close/>
              </a:path>
            </a:pathLst>
          </a:custGeom>
          <a:blipFill rotWithShape="1">
            <a:blip r:embed="rId3">
              <a:alphaModFix amt="40000"/>
            </a:blip>
            <a:stretch>
              <a:fillRect b="0" l="0" r="0" t="0"/>
            </a:stretch>
          </a:blipFill>
          <a:ln>
            <a:noFill/>
          </a:ln>
        </p:spPr>
      </p:sp>
      <p:sp>
        <p:nvSpPr>
          <p:cNvPr id="387" name="Google Shape;387;p32"/>
          <p:cNvSpPr/>
          <p:nvPr/>
        </p:nvSpPr>
        <p:spPr>
          <a:xfrm rot="2845428">
            <a:off x="9271808" y="-3965295"/>
            <a:ext cx="12580534" cy="8680686"/>
          </a:xfrm>
          <a:custGeom>
            <a:rect b="b" l="l" r="r" t="t"/>
            <a:pathLst>
              <a:path extrusionOk="0" h="8680686" w="12580534">
                <a:moveTo>
                  <a:pt x="0" y="0"/>
                </a:moveTo>
                <a:lnTo>
                  <a:pt x="12580534" y="0"/>
                </a:lnTo>
                <a:lnTo>
                  <a:pt x="12580534" y="8680686"/>
                </a:lnTo>
                <a:lnTo>
                  <a:pt x="0" y="8680686"/>
                </a:lnTo>
                <a:lnTo>
                  <a:pt x="0" y="0"/>
                </a:lnTo>
                <a:close/>
              </a:path>
            </a:pathLst>
          </a:custGeom>
          <a:blipFill rotWithShape="1">
            <a:blip r:embed="rId4">
              <a:alphaModFix amt="50000"/>
            </a:blip>
            <a:stretch>
              <a:fillRect b="0" l="0" r="0" t="0"/>
            </a:stretch>
          </a:blipFill>
          <a:ln>
            <a:noFill/>
          </a:ln>
        </p:spPr>
      </p:sp>
      <p:sp>
        <p:nvSpPr>
          <p:cNvPr id="388" name="Google Shape;388;p32"/>
          <p:cNvSpPr/>
          <p:nvPr/>
        </p:nvSpPr>
        <p:spPr>
          <a:xfrm rot="8607110">
            <a:off x="-4629436" y="-3215233"/>
            <a:ext cx="10443683" cy="8487866"/>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5">
              <a:alphaModFix/>
            </a:blip>
            <a:stretch>
              <a:fillRect b="0" l="0" r="0" t="0"/>
            </a:stretch>
          </a:blipFill>
          <a:ln>
            <a:noFill/>
          </a:ln>
        </p:spPr>
      </p:sp>
      <p:sp>
        <p:nvSpPr>
          <p:cNvPr id="389" name="Google Shape;389;p32"/>
          <p:cNvSpPr txBox="1"/>
          <p:nvPr/>
        </p:nvSpPr>
        <p:spPr>
          <a:xfrm>
            <a:off x="489225" y="212850"/>
            <a:ext cx="17519400" cy="28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7300">
                <a:solidFill>
                  <a:srgbClr val="31737F"/>
                </a:solidFill>
                <a:latin typeface="Montserrat"/>
                <a:ea typeface="Montserrat"/>
                <a:cs typeface="Montserrat"/>
                <a:sym typeface="Montserrat"/>
              </a:rPr>
              <a:t>Talking Points for Public Comment</a:t>
            </a:r>
            <a:endParaRPr b="1" sz="7300">
              <a:solidFill>
                <a:srgbClr val="31737F"/>
              </a:solidFill>
              <a:latin typeface="Montserrat"/>
              <a:ea typeface="Montserrat"/>
              <a:cs typeface="Montserrat"/>
              <a:sym typeface="Montserrat"/>
            </a:endParaRPr>
          </a:p>
        </p:txBody>
      </p:sp>
      <p:sp>
        <p:nvSpPr>
          <p:cNvPr id="390" name="Google Shape;390;p32"/>
          <p:cNvSpPr txBox="1"/>
          <p:nvPr/>
        </p:nvSpPr>
        <p:spPr>
          <a:xfrm>
            <a:off x="1146725" y="1486775"/>
            <a:ext cx="16715700" cy="6597300"/>
          </a:xfrm>
          <a:prstGeom prst="rect">
            <a:avLst/>
          </a:prstGeom>
          <a:noFill/>
          <a:ln>
            <a:noFill/>
          </a:ln>
        </p:spPr>
        <p:txBody>
          <a:bodyPr anchorCtr="0" anchor="t" bIns="91425" lIns="91425" spcFirstLastPara="1" rIns="91425" wrap="square" tIns="91425">
            <a:noAutofit/>
          </a:bodyPr>
          <a:lstStyle/>
          <a:p>
            <a:pPr indent="-438150" lvl="0" marL="457200" rtl="0" algn="l">
              <a:spcBef>
                <a:spcPts val="0"/>
              </a:spcBef>
              <a:spcAft>
                <a:spcPts val="0"/>
              </a:spcAft>
              <a:buClr>
                <a:schemeClr val="dk1"/>
              </a:buClr>
              <a:buSzPts val="3300"/>
              <a:buFont typeface="Montserrat"/>
              <a:buChar char="●"/>
            </a:pPr>
            <a:r>
              <a:rPr lang="en-US" sz="3300">
                <a:solidFill>
                  <a:schemeClr val="dk1"/>
                </a:solidFill>
                <a:latin typeface="Montserrat"/>
                <a:ea typeface="Montserrat"/>
                <a:cs typeface="Montserrat"/>
                <a:sym typeface="Montserrat"/>
              </a:rPr>
              <a:t>WSL has an abysmal compliance history</a:t>
            </a:r>
            <a:endParaRPr sz="3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1"/>
              </a:solidFill>
              <a:latin typeface="Montserrat"/>
              <a:ea typeface="Montserrat"/>
              <a:cs typeface="Montserrat"/>
              <a:sym typeface="Montserrat"/>
            </a:endParaRPr>
          </a:p>
          <a:p>
            <a:pPr indent="-438150" lvl="1" marL="914400" rtl="0" algn="l">
              <a:spcBef>
                <a:spcPts val="0"/>
              </a:spcBef>
              <a:spcAft>
                <a:spcPts val="0"/>
              </a:spcAft>
              <a:buClr>
                <a:schemeClr val="dk1"/>
              </a:buClr>
              <a:buSzPts val="3300"/>
              <a:buFont typeface="Montserrat"/>
              <a:buChar char="○"/>
            </a:pPr>
            <a:r>
              <a:rPr lang="en-US" sz="3300">
                <a:solidFill>
                  <a:schemeClr val="dk1"/>
                </a:solidFill>
                <a:latin typeface="Montserrat"/>
                <a:ea typeface="Montserrat"/>
                <a:cs typeface="Montserrat"/>
                <a:sym typeface="Montserrat"/>
              </a:rPr>
              <a:t>4 ongoing consent orders</a:t>
            </a:r>
            <a:endParaRPr sz="3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1"/>
              </a:solidFill>
              <a:latin typeface="Montserrat"/>
              <a:ea typeface="Montserrat"/>
              <a:cs typeface="Montserrat"/>
              <a:sym typeface="Montserrat"/>
            </a:endParaRPr>
          </a:p>
          <a:p>
            <a:pPr indent="-438150" lvl="2" marL="1371600" rtl="0" algn="l">
              <a:spcBef>
                <a:spcPts val="0"/>
              </a:spcBef>
              <a:spcAft>
                <a:spcPts val="0"/>
              </a:spcAft>
              <a:buClr>
                <a:schemeClr val="dk1"/>
              </a:buClr>
              <a:buSzPts val="3300"/>
              <a:buFont typeface="Montserrat"/>
              <a:buChar char="■"/>
            </a:pPr>
            <a:r>
              <a:rPr lang="en-US" sz="3300">
                <a:solidFill>
                  <a:schemeClr val="dk1"/>
                </a:solidFill>
                <a:latin typeface="Montserrat"/>
                <a:ea typeface="Montserrat"/>
                <a:cs typeface="Montserrat"/>
                <a:sym typeface="Montserrat"/>
              </a:rPr>
              <a:t>Multiple related to failure to properly handle leachate</a:t>
            </a:r>
            <a:endParaRPr sz="3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1"/>
              </a:solidFill>
              <a:latin typeface="Montserrat"/>
              <a:ea typeface="Montserrat"/>
              <a:cs typeface="Montserrat"/>
              <a:sym typeface="Montserrat"/>
            </a:endParaRPr>
          </a:p>
          <a:p>
            <a:pPr indent="-438150" lvl="1" marL="914400" rtl="0" algn="l">
              <a:spcBef>
                <a:spcPts val="0"/>
              </a:spcBef>
              <a:spcAft>
                <a:spcPts val="0"/>
              </a:spcAft>
              <a:buClr>
                <a:schemeClr val="dk1"/>
              </a:buClr>
              <a:buSzPts val="3300"/>
              <a:buFont typeface="Montserrat"/>
              <a:buChar char="○"/>
            </a:pPr>
            <a:r>
              <a:rPr lang="en-US" sz="3300">
                <a:solidFill>
                  <a:schemeClr val="dk1"/>
                </a:solidFill>
                <a:latin typeface="Montserrat"/>
                <a:ea typeface="Montserrat"/>
                <a:cs typeface="Montserrat"/>
                <a:sym typeface="Montserrat"/>
              </a:rPr>
              <a:t>27 violations since 2020</a:t>
            </a:r>
            <a:endParaRPr sz="3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1"/>
              </a:solidFill>
              <a:latin typeface="Montserrat"/>
              <a:ea typeface="Montserrat"/>
              <a:cs typeface="Montserrat"/>
              <a:sym typeface="Montserrat"/>
            </a:endParaRPr>
          </a:p>
          <a:p>
            <a:pPr indent="-438150" lvl="0" marL="457200" rtl="0" algn="l">
              <a:spcBef>
                <a:spcPts val="0"/>
              </a:spcBef>
              <a:spcAft>
                <a:spcPts val="0"/>
              </a:spcAft>
              <a:buClr>
                <a:schemeClr val="dk1"/>
              </a:buClr>
              <a:buSzPts val="3300"/>
              <a:buFont typeface="Montserrat"/>
              <a:buChar char="●"/>
            </a:pPr>
            <a:r>
              <a:rPr lang="en-US" sz="3300">
                <a:solidFill>
                  <a:schemeClr val="dk1"/>
                </a:solidFill>
                <a:latin typeface="Montserrat"/>
                <a:ea typeface="Montserrat"/>
                <a:cs typeface="Montserrat"/>
                <a:sym typeface="Montserrat"/>
              </a:rPr>
              <a:t>Radioactive contamination only two days of river flow away from Pittsburgh</a:t>
            </a:r>
            <a:endParaRPr sz="3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1"/>
              </a:solidFill>
              <a:latin typeface="Montserrat"/>
              <a:ea typeface="Montserrat"/>
              <a:cs typeface="Montserrat"/>
              <a:sym typeface="Montserrat"/>
            </a:endParaRPr>
          </a:p>
          <a:p>
            <a:pPr indent="-438150" lvl="0" marL="457200" rtl="0" algn="l">
              <a:spcBef>
                <a:spcPts val="0"/>
              </a:spcBef>
              <a:spcAft>
                <a:spcPts val="0"/>
              </a:spcAft>
              <a:buClr>
                <a:schemeClr val="dk1"/>
              </a:buClr>
              <a:buSzPts val="3300"/>
              <a:buFont typeface="Montserrat"/>
              <a:buChar char="●"/>
            </a:pPr>
            <a:r>
              <a:rPr lang="en-US" sz="3300">
                <a:solidFill>
                  <a:schemeClr val="dk1"/>
                </a:solidFill>
                <a:latin typeface="Montserrat"/>
                <a:ea typeface="Montserrat"/>
                <a:cs typeface="Montserrat"/>
                <a:sym typeface="Montserrat"/>
              </a:rPr>
              <a:t>WSL created this problem by using fracking waste as landfill ground cover in the first place, this was avoidable</a:t>
            </a:r>
            <a:endParaRPr sz="3300">
              <a:solidFill>
                <a:schemeClr val="dk1"/>
              </a:solidFill>
              <a:latin typeface="Montserrat"/>
              <a:ea typeface="Montserrat"/>
              <a:cs typeface="Montserrat"/>
              <a:sym typeface="Montserrat"/>
            </a:endParaRPr>
          </a:p>
        </p:txBody>
      </p:sp>
      <p:grpSp>
        <p:nvGrpSpPr>
          <p:cNvPr id="391" name="Google Shape;391;p32"/>
          <p:cNvGrpSpPr/>
          <p:nvPr/>
        </p:nvGrpSpPr>
        <p:grpSpPr>
          <a:xfrm>
            <a:off x="0" y="8457874"/>
            <a:ext cx="18288000" cy="1903911"/>
            <a:chOff x="0" y="-38100"/>
            <a:chExt cx="812800" cy="84619"/>
          </a:xfrm>
        </p:grpSpPr>
        <p:sp>
          <p:nvSpPr>
            <p:cNvPr id="392" name="Google Shape;392;p32"/>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393" name="Google Shape;393;p32"/>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394" name="Google Shape;394;p32"/>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6">
              <a:alphaModFix/>
            </a:blip>
            <a:stretch>
              <a:fillRect b="0" l="0" r="0" t="0"/>
            </a:stretch>
          </a:blipFill>
          <a:ln>
            <a:noFill/>
          </a:ln>
        </p:spPr>
      </p:sp>
      <p:sp>
        <p:nvSpPr>
          <p:cNvPr id="395" name="Google Shape;395;p32"/>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7">
              <a:alphaModFix/>
            </a:blip>
            <a:stretch>
              <a:fillRect b="0" l="0" r="0" t="0"/>
            </a:stretch>
          </a:blipFill>
          <a:ln>
            <a:noFill/>
          </a:ln>
        </p:spPr>
      </p:sp>
      <p:sp>
        <p:nvSpPr>
          <p:cNvPr id="396" name="Google Shape;396;p32"/>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8">
              <a:alphaModFix/>
            </a:blip>
            <a:stretch>
              <a:fillRect b="-174158" l="-24888" r="-26299" t="-174171"/>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3">
              <a:alphaModFix/>
            </a:blip>
            <a:stretch>
              <a:fillRect b="0" l="0" r="0" t="0"/>
            </a:stretch>
          </a:blipFill>
          <a:ln>
            <a:noFill/>
          </a:ln>
        </p:spPr>
      </p:sp>
      <p:sp>
        <p:nvSpPr>
          <p:cNvPr id="98" name="Google Shape;98;p15"/>
          <p:cNvSpPr txBox="1"/>
          <p:nvPr/>
        </p:nvSpPr>
        <p:spPr>
          <a:xfrm>
            <a:off x="575375" y="518150"/>
            <a:ext cx="15699900" cy="155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Welcome &amp; Who we are</a:t>
            </a:r>
            <a:endParaRPr sz="8900">
              <a:solidFill>
                <a:srgbClr val="31737F"/>
              </a:solidFill>
              <a:latin typeface="Montserrat"/>
              <a:ea typeface="Montserrat"/>
              <a:cs typeface="Montserrat"/>
              <a:sym typeface="Montserrat"/>
            </a:endParaRPr>
          </a:p>
        </p:txBody>
      </p:sp>
      <p:pic>
        <p:nvPicPr>
          <p:cNvPr id="99" name="Google Shape;99;p15"/>
          <p:cNvPicPr preferRelativeResize="0"/>
          <p:nvPr/>
        </p:nvPicPr>
        <p:blipFill>
          <a:blip r:embed="rId4">
            <a:alphaModFix/>
          </a:blip>
          <a:stretch>
            <a:fillRect/>
          </a:stretch>
        </p:blipFill>
        <p:spPr>
          <a:xfrm>
            <a:off x="13423950" y="2299787"/>
            <a:ext cx="3595675" cy="2257750"/>
          </a:xfrm>
          <a:prstGeom prst="rect">
            <a:avLst/>
          </a:prstGeom>
          <a:noFill/>
          <a:ln>
            <a:noFill/>
          </a:ln>
        </p:spPr>
      </p:pic>
      <p:pic>
        <p:nvPicPr>
          <p:cNvPr id="100" name="Google Shape;100;p15"/>
          <p:cNvPicPr preferRelativeResize="0"/>
          <p:nvPr/>
        </p:nvPicPr>
        <p:blipFill>
          <a:blip r:embed="rId5">
            <a:alphaModFix/>
          </a:blip>
          <a:stretch>
            <a:fillRect/>
          </a:stretch>
        </p:blipFill>
        <p:spPr>
          <a:xfrm>
            <a:off x="6342550" y="2637650"/>
            <a:ext cx="6033500" cy="1582025"/>
          </a:xfrm>
          <a:prstGeom prst="rect">
            <a:avLst/>
          </a:prstGeom>
          <a:noFill/>
          <a:ln>
            <a:noFill/>
          </a:ln>
        </p:spPr>
      </p:pic>
      <p:sp>
        <p:nvSpPr>
          <p:cNvPr id="101" name="Google Shape;101;p15"/>
          <p:cNvSpPr txBox="1"/>
          <p:nvPr/>
        </p:nvSpPr>
        <p:spPr>
          <a:xfrm>
            <a:off x="6491650" y="4443050"/>
            <a:ext cx="6033600" cy="379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300">
                <a:solidFill>
                  <a:schemeClr val="dk1"/>
                </a:solidFill>
                <a:latin typeface="Times New Roman"/>
                <a:ea typeface="Times New Roman"/>
                <a:cs typeface="Times New Roman"/>
                <a:sym typeface="Times New Roman"/>
              </a:rPr>
              <a:t>About Three Rivers Waterkeeper (3RWK): </a:t>
            </a:r>
            <a:r>
              <a:rPr lang="en-US" sz="2300">
                <a:solidFill>
                  <a:schemeClr val="dk1"/>
                </a:solidFill>
                <a:latin typeface="Times New Roman"/>
                <a:ea typeface="Times New Roman"/>
                <a:cs typeface="Times New Roman"/>
                <a:sym typeface="Times New Roman"/>
              </a:rPr>
              <a:t> is a non-profit organization with a mission to protect and restore the Allegheny, Monongahela, and Ohio Rivers and their respective watersheds in SW Pennsylvania. 3RWK is both a scientific and legal advocate for the community, working to ensure our three rivers are protected and safe to drink, fish, swim and enjoy. Learn more at ​</a:t>
            </a:r>
            <a:r>
              <a:rPr lang="en-US" sz="23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www.3RWK.org</a:t>
            </a:r>
            <a:r>
              <a:rPr lang="en-US" sz="2300">
                <a:solidFill>
                  <a:schemeClr val="dk1"/>
                </a:solidFill>
                <a:latin typeface="Times New Roman"/>
                <a:ea typeface="Times New Roman"/>
                <a:cs typeface="Times New Roman"/>
                <a:sym typeface="Times New Roman"/>
              </a:rPr>
              <a:t>. </a:t>
            </a:r>
            <a:endParaRPr sz="4400">
              <a:solidFill>
                <a:schemeClr val="dk1"/>
              </a:solidFill>
              <a:latin typeface="Calibri"/>
              <a:ea typeface="Calibri"/>
              <a:cs typeface="Calibri"/>
              <a:sym typeface="Calibri"/>
            </a:endParaRPr>
          </a:p>
        </p:txBody>
      </p:sp>
      <p:pic>
        <p:nvPicPr>
          <p:cNvPr id="102" name="Google Shape;102;p15" title="PPT Logo2019.png"/>
          <p:cNvPicPr preferRelativeResize="0"/>
          <p:nvPr/>
        </p:nvPicPr>
        <p:blipFill>
          <a:blip r:embed="rId7">
            <a:alphaModFix/>
          </a:blip>
          <a:stretch>
            <a:fillRect/>
          </a:stretch>
        </p:blipFill>
        <p:spPr>
          <a:xfrm>
            <a:off x="445525" y="2758138"/>
            <a:ext cx="5481974" cy="1341050"/>
          </a:xfrm>
          <a:prstGeom prst="rect">
            <a:avLst/>
          </a:prstGeom>
          <a:noFill/>
          <a:ln>
            <a:noFill/>
          </a:ln>
        </p:spPr>
      </p:pic>
      <p:sp>
        <p:nvSpPr>
          <p:cNvPr id="103" name="Google Shape;103;p15"/>
          <p:cNvSpPr txBox="1"/>
          <p:nvPr/>
        </p:nvSpPr>
        <p:spPr>
          <a:xfrm>
            <a:off x="595713" y="4557525"/>
            <a:ext cx="5181600" cy="410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Libre Baskerville"/>
              <a:buNone/>
            </a:pPr>
            <a:r>
              <a:rPr b="1" lang="en-US" sz="2500">
                <a:solidFill>
                  <a:schemeClr val="dk1"/>
                </a:solidFill>
                <a:latin typeface="Times New Roman"/>
                <a:ea typeface="Times New Roman"/>
                <a:cs typeface="Times New Roman"/>
                <a:sym typeface="Times New Roman"/>
              </a:rPr>
              <a:t>About Protect PT:</a:t>
            </a:r>
            <a:r>
              <a:rPr lang="en-US" sz="2500">
                <a:solidFill>
                  <a:schemeClr val="dk1"/>
                </a:solidFill>
                <a:latin typeface="Times New Roman"/>
                <a:ea typeface="Times New Roman"/>
                <a:cs typeface="Times New Roman"/>
                <a:sym typeface="Times New Roman"/>
              </a:rPr>
              <a:t> Protect Penn-Trafford is a citizen's group working to ensure the safety, security, and quality of life from the effects of unconventional gas development in Penn-Trafford and surrounding communities in Westmoreland and Allegheny Counties. Learn more at </a:t>
            </a:r>
            <a:r>
              <a:rPr lang="en-US" sz="2500" u="sng">
                <a:solidFill>
                  <a:srgbClr val="0B5394"/>
                </a:solidFill>
                <a:latin typeface="Times New Roman"/>
                <a:ea typeface="Times New Roman"/>
                <a:cs typeface="Times New Roman"/>
                <a:sym typeface="Times New Roman"/>
                <a:hlinkClick r:id="rId8">
                  <a:extLst>
                    <a:ext uri="{A12FA001-AC4F-418D-AE19-62706E023703}">
                      <ahyp:hlinkClr val="tx"/>
                    </a:ext>
                  </a:extLst>
                </a:hlinkClick>
              </a:rPr>
              <a:t>www.protectpt.org</a:t>
            </a:r>
            <a:r>
              <a:rPr lang="en-US" sz="2500">
                <a:solidFill>
                  <a:schemeClr val="dk1"/>
                </a:solidFill>
                <a:latin typeface="Times New Roman"/>
                <a:ea typeface="Times New Roman"/>
                <a:cs typeface="Times New Roman"/>
                <a:sym typeface="Times New Roman"/>
              </a:rPr>
              <a:t>.</a:t>
            </a:r>
            <a:endParaRPr sz="4500">
              <a:solidFill>
                <a:schemeClr val="dk1"/>
              </a:solidFill>
              <a:latin typeface="Times New Roman"/>
              <a:ea typeface="Times New Roman"/>
              <a:cs typeface="Times New Roman"/>
              <a:sym typeface="Times New Roman"/>
            </a:endParaRPr>
          </a:p>
        </p:txBody>
      </p:sp>
      <p:sp>
        <p:nvSpPr>
          <p:cNvPr id="104" name="Google Shape;104;p15"/>
          <p:cNvSpPr txBox="1"/>
          <p:nvPr/>
        </p:nvSpPr>
        <p:spPr>
          <a:xfrm>
            <a:off x="4114000" y="8667223"/>
            <a:ext cx="51450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700">
                <a:solidFill>
                  <a:srgbClr val="31737F"/>
                </a:solidFill>
                <a:latin typeface="Montserrat"/>
                <a:ea typeface="Montserrat"/>
                <a:cs typeface="Montserrat"/>
                <a:sym typeface="Montserrat"/>
              </a:rPr>
              <a:t>Additional Support Provided by:</a:t>
            </a:r>
            <a:endParaRPr sz="3700">
              <a:solidFill>
                <a:srgbClr val="31737F"/>
              </a:solidFill>
              <a:latin typeface="Montserrat"/>
              <a:ea typeface="Montserrat"/>
              <a:cs typeface="Montserrat"/>
              <a:sym typeface="Montserrat"/>
            </a:endParaRPr>
          </a:p>
        </p:txBody>
      </p:sp>
      <p:pic>
        <p:nvPicPr>
          <p:cNvPr id="105" name="Google Shape;105;p15"/>
          <p:cNvPicPr preferRelativeResize="0"/>
          <p:nvPr/>
        </p:nvPicPr>
        <p:blipFill>
          <a:blip r:embed="rId9">
            <a:alphaModFix/>
          </a:blip>
          <a:stretch>
            <a:fillRect/>
          </a:stretch>
        </p:blipFill>
        <p:spPr>
          <a:xfrm>
            <a:off x="9045038" y="8798350"/>
            <a:ext cx="5128965" cy="1282232"/>
          </a:xfrm>
          <a:prstGeom prst="rect">
            <a:avLst/>
          </a:prstGeom>
          <a:noFill/>
          <a:ln>
            <a:noFill/>
          </a:ln>
        </p:spPr>
      </p:pic>
      <p:sp>
        <p:nvSpPr>
          <p:cNvPr id="106" name="Google Shape;106;p15"/>
          <p:cNvSpPr txBox="1"/>
          <p:nvPr/>
        </p:nvSpPr>
        <p:spPr>
          <a:xfrm>
            <a:off x="12725325" y="4557525"/>
            <a:ext cx="5481900" cy="3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2300">
                <a:solidFill>
                  <a:schemeClr val="dk1"/>
                </a:solidFill>
                <a:latin typeface="Times New Roman"/>
                <a:ea typeface="Times New Roman"/>
                <a:cs typeface="Times New Roman"/>
                <a:sym typeface="Times New Roman"/>
              </a:rPr>
              <a:t>Physicians for Social Responsibility</a:t>
            </a:r>
            <a:r>
              <a:rPr lang="en-US" sz="2300">
                <a:solidFill>
                  <a:schemeClr val="dk1"/>
                </a:solidFill>
                <a:latin typeface="Times New Roman"/>
                <a:ea typeface="Times New Roman"/>
                <a:cs typeface="Times New Roman"/>
                <a:sym typeface="Times New Roman"/>
              </a:rPr>
              <a:t> is an advocate organization dedicated to addressing the environmental and public health challenges facing our communities. We work to advance policies that protect our natural resources, promote sustainable development, and ensure the health and safety of all Pennsylvanians.</a:t>
            </a:r>
            <a:endParaRPr sz="32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3"/>
          <p:cNvSpPr/>
          <p:nvPr/>
        </p:nvSpPr>
        <p:spPr>
          <a:xfrm rot="-6666572">
            <a:off x="-4056553" y="-734393"/>
            <a:ext cx="11506944" cy="11506944"/>
          </a:xfrm>
          <a:custGeom>
            <a:rect b="b" l="l" r="r" t="t"/>
            <a:pathLst>
              <a:path extrusionOk="0" h="11511802" w="11511802">
                <a:moveTo>
                  <a:pt x="0" y="0"/>
                </a:moveTo>
                <a:lnTo>
                  <a:pt x="11511802" y="0"/>
                </a:lnTo>
                <a:lnTo>
                  <a:pt x="11511802" y="11511802"/>
                </a:lnTo>
                <a:lnTo>
                  <a:pt x="0" y="11511802"/>
                </a:lnTo>
                <a:lnTo>
                  <a:pt x="0" y="0"/>
                </a:lnTo>
                <a:close/>
              </a:path>
            </a:pathLst>
          </a:custGeom>
          <a:blipFill rotWithShape="1">
            <a:blip r:embed="rId3">
              <a:alphaModFix amt="40000"/>
            </a:blip>
            <a:stretch>
              <a:fillRect b="0" l="0" r="0" t="0"/>
            </a:stretch>
          </a:blipFill>
          <a:ln>
            <a:noFill/>
          </a:ln>
        </p:spPr>
      </p:sp>
      <p:sp>
        <p:nvSpPr>
          <p:cNvPr id="402" name="Google Shape;402;p33"/>
          <p:cNvSpPr/>
          <p:nvPr/>
        </p:nvSpPr>
        <p:spPr>
          <a:xfrm rot="2845683">
            <a:off x="9263634" y="-3960519"/>
            <a:ext cx="12598841" cy="8693318"/>
          </a:xfrm>
          <a:custGeom>
            <a:rect b="b" l="l" r="r" t="t"/>
            <a:pathLst>
              <a:path extrusionOk="0" h="8680686" w="12580534">
                <a:moveTo>
                  <a:pt x="0" y="0"/>
                </a:moveTo>
                <a:lnTo>
                  <a:pt x="12580534" y="0"/>
                </a:lnTo>
                <a:lnTo>
                  <a:pt x="12580534" y="8680686"/>
                </a:lnTo>
                <a:lnTo>
                  <a:pt x="0" y="8680686"/>
                </a:lnTo>
                <a:lnTo>
                  <a:pt x="0" y="0"/>
                </a:lnTo>
                <a:close/>
              </a:path>
            </a:pathLst>
          </a:custGeom>
          <a:blipFill rotWithShape="1">
            <a:blip r:embed="rId4">
              <a:alphaModFix amt="50000"/>
            </a:blip>
            <a:stretch>
              <a:fillRect b="0" l="0" r="0" t="0"/>
            </a:stretch>
          </a:blipFill>
          <a:ln>
            <a:noFill/>
          </a:ln>
        </p:spPr>
      </p:sp>
      <p:sp>
        <p:nvSpPr>
          <p:cNvPr id="403" name="Google Shape;403;p33"/>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5">
              <a:alphaModFix/>
            </a:blip>
            <a:stretch>
              <a:fillRect b="0" l="0" r="0" t="0"/>
            </a:stretch>
          </a:blipFill>
          <a:ln>
            <a:noFill/>
          </a:ln>
        </p:spPr>
      </p:sp>
      <p:sp>
        <p:nvSpPr>
          <p:cNvPr id="404" name="Google Shape;404;p33"/>
          <p:cNvSpPr txBox="1"/>
          <p:nvPr/>
        </p:nvSpPr>
        <p:spPr>
          <a:xfrm>
            <a:off x="489225" y="212850"/>
            <a:ext cx="17519400" cy="28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7300">
                <a:solidFill>
                  <a:srgbClr val="31737F"/>
                </a:solidFill>
                <a:latin typeface="Montserrat"/>
                <a:ea typeface="Montserrat"/>
                <a:cs typeface="Montserrat"/>
                <a:sym typeface="Montserrat"/>
              </a:rPr>
              <a:t>Talking Points for Public Comment</a:t>
            </a:r>
            <a:r>
              <a:rPr b="1" lang="en-US" sz="7300">
                <a:solidFill>
                  <a:srgbClr val="31737F"/>
                </a:solidFill>
                <a:latin typeface="Montserrat"/>
                <a:ea typeface="Montserrat"/>
                <a:cs typeface="Montserrat"/>
                <a:sym typeface="Montserrat"/>
              </a:rPr>
              <a:t> (cont.)</a:t>
            </a:r>
            <a:endParaRPr b="1" sz="7300">
              <a:solidFill>
                <a:srgbClr val="31737F"/>
              </a:solidFill>
              <a:latin typeface="Montserrat"/>
              <a:ea typeface="Montserrat"/>
              <a:cs typeface="Montserrat"/>
              <a:sym typeface="Montserrat"/>
            </a:endParaRPr>
          </a:p>
        </p:txBody>
      </p:sp>
      <p:sp>
        <p:nvSpPr>
          <p:cNvPr id="405" name="Google Shape;405;p33"/>
          <p:cNvSpPr txBox="1"/>
          <p:nvPr/>
        </p:nvSpPr>
        <p:spPr>
          <a:xfrm>
            <a:off x="1292925" y="2527025"/>
            <a:ext cx="16715700" cy="65973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WSL’s “treated leachate” exceeds acceptable permit standards for multiple pollutants</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Inadequate long term monitoring standards for radioactive materials and PF substances</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Monongahela River in the area is already impaired for Sediment, Metals,  Low Oxygen, PCBs, and Abnormal Flow even before adding more pollution</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7 conditions where the EPA must always review a NPDES permit: 40 CFR 123.24(d)</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1" marL="914400" rtl="0" algn="l">
              <a:spcBef>
                <a:spcPts val="0"/>
              </a:spcBef>
              <a:spcAft>
                <a:spcPts val="0"/>
              </a:spcAft>
              <a:buClr>
                <a:schemeClr val="dk1"/>
              </a:buClr>
              <a:buSzPts val="3200"/>
              <a:buFont typeface="Montserrat"/>
              <a:buChar char="○"/>
            </a:pPr>
            <a:r>
              <a:rPr b="1" lang="en-US" sz="3200">
                <a:solidFill>
                  <a:schemeClr val="dk1"/>
                </a:solidFill>
                <a:latin typeface="Montserrat"/>
                <a:ea typeface="Montserrat"/>
                <a:cs typeface="Montserrat"/>
                <a:sym typeface="Montserrat"/>
              </a:rPr>
              <a:t>Discharges that may flow into other states</a:t>
            </a:r>
            <a:r>
              <a:rPr lang="en-US" sz="3200">
                <a:solidFill>
                  <a:schemeClr val="dk1"/>
                </a:solidFill>
                <a:latin typeface="Montserrat"/>
                <a:ea typeface="Montserrat"/>
                <a:cs typeface="Montserrat"/>
                <a:sym typeface="Montserrat"/>
              </a:rPr>
              <a:t>: 40 CFR 123.24(d)(2)</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p:txBody>
      </p:sp>
      <p:grpSp>
        <p:nvGrpSpPr>
          <p:cNvPr id="406" name="Google Shape;406;p33"/>
          <p:cNvGrpSpPr/>
          <p:nvPr/>
        </p:nvGrpSpPr>
        <p:grpSpPr>
          <a:xfrm>
            <a:off x="0" y="8457874"/>
            <a:ext cx="18288000" cy="1903911"/>
            <a:chOff x="0" y="-38100"/>
            <a:chExt cx="812800" cy="84619"/>
          </a:xfrm>
        </p:grpSpPr>
        <p:sp>
          <p:nvSpPr>
            <p:cNvPr id="407" name="Google Shape;407;p33"/>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408" name="Google Shape;408;p33"/>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409" name="Google Shape;409;p33"/>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6">
              <a:alphaModFix/>
            </a:blip>
            <a:stretch>
              <a:fillRect b="0" l="0" r="0" t="0"/>
            </a:stretch>
          </a:blipFill>
          <a:ln>
            <a:noFill/>
          </a:ln>
        </p:spPr>
      </p:sp>
      <p:sp>
        <p:nvSpPr>
          <p:cNvPr id="410" name="Google Shape;410;p33"/>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7">
              <a:alphaModFix/>
            </a:blip>
            <a:stretch>
              <a:fillRect b="0" l="0" r="0" t="0"/>
            </a:stretch>
          </a:blipFill>
          <a:ln>
            <a:noFill/>
          </a:ln>
        </p:spPr>
      </p:sp>
      <p:sp>
        <p:nvSpPr>
          <p:cNvPr id="411" name="Google Shape;411;p33"/>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8">
              <a:alphaModFix/>
            </a:blip>
            <a:stretch>
              <a:fillRect b="-174158" l="-24888" r="-26299" t="-174171"/>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4"/>
          <p:cNvSpPr/>
          <p:nvPr/>
        </p:nvSpPr>
        <p:spPr>
          <a:xfrm rot="-1111536">
            <a:off x="10794223" y="3341682"/>
            <a:ext cx="10436174" cy="8481763"/>
          </a:xfrm>
          <a:custGeom>
            <a:rect b="b" l="l" r="r" t="t"/>
            <a:pathLst>
              <a:path extrusionOk="0" h="8487866" w="10443683">
                <a:moveTo>
                  <a:pt x="0" y="0"/>
                </a:moveTo>
                <a:lnTo>
                  <a:pt x="10443682" y="0"/>
                </a:lnTo>
                <a:lnTo>
                  <a:pt x="10443682" y="8487865"/>
                </a:lnTo>
                <a:lnTo>
                  <a:pt x="0" y="8487865"/>
                </a:lnTo>
                <a:lnTo>
                  <a:pt x="0" y="0"/>
                </a:lnTo>
                <a:close/>
              </a:path>
            </a:pathLst>
          </a:custGeom>
          <a:blipFill rotWithShape="1">
            <a:blip r:embed="rId3">
              <a:alphaModFix amt="50000"/>
            </a:blip>
            <a:stretch>
              <a:fillRect b="0" l="0" r="0" t="0"/>
            </a:stretch>
          </a:blipFill>
          <a:ln>
            <a:noFill/>
          </a:ln>
        </p:spPr>
      </p:sp>
      <p:sp>
        <p:nvSpPr>
          <p:cNvPr id="417" name="Google Shape;417;p34"/>
          <p:cNvSpPr/>
          <p:nvPr/>
        </p:nvSpPr>
        <p:spPr>
          <a:xfrm rot="8606732">
            <a:off x="-5797281" y="-386837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418" name="Google Shape;418;p34"/>
          <p:cNvSpPr txBox="1"/>
          <p:nvPr/>
        </p:nvSpPr>
        <p:spPr>
          <a:xfrm>
            <a:off x="489225" y="212850"/>
            <a:ext cx="127422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Comment Period</a:t>
            </a:r>
            <a:endParaRPr b="1" sz="8900">
              <a:solidFill>
                <a:srgbClr val="31737F"/>
              </a:solidFill>
              <a:latin typeface="Montserrat"/>
              <a:ea typeface="Montserrat"/>
              <a:cs typeface="Montserrat"/>
              <a:sym typeface="Montserrat"/>
            </a:endParaRPr>
          </a:p>
        </p:txBody>
      </p:sp>
      <p:grpSp>
        <p:nvGrpSpPr>
          <p:cNvPr id="419" name="Google Shape;419;p34"/>
          <p:cNvGrpSpPr/>
          <p:nvPr/>
        </p:nvGrpSpPr>
        <p:grpSpPr>
          <a:xfrm>
            <a:off x="0" y="8457874"/>
            <a:ext cx="18288000" cy="1903911"/>
            <a:chOff x="0" y="-38100"/>
            <a:chExt cx="812800" cy="84619"/>
          </a:xfrm>
        </p:grpSpPr>
        <p:sp>
          <p:nvSpPr>
            <p:cNvPr id="420" name="Google Shape;420;p34"/>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421" name="Google Shape;421;p34"/>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422" name="Google Shape;422;p34"/>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5">
              <a:alphaModFix/>
            </a:blip>
            <a:stretch>
              <a:fillRect b="0" l="0" r="0" t="0"/>
            </a:stretch>
          </a:blipFill>
          <a:ln>
            <a:noFill/>
          </a:ln>
        </p:spPr>
      </p:sp>
      <p:sp>
        <p:nvSpPr>
          <p:cNvPr id="423" name="Google Shape;423;p34"/>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6">
              <a:alphaModFix/>
            </a:blip>
            <a:stretch>
              <a:fillRect b="0" l="0" r="0" t="0"/>
            </a:stretch>
          </a:blipFill>
          <a:ln>
            <a:noFill/>
          </a:ln>
        </p:spPr>
      </p:sp>
      <p:sp>
        <p:nvSpPr>
          <p:cNvPr id="424" name="Google Shape;424;p34"/>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7">
              <a:alphaModFix/>
            </a:blip>
            <a:stretch>
              <a:fillRect b="-174158" l="-24888" r="-26299" t="-174171"/>
            </a:stretch>
          </a:blipFill>
          <a:ln>
            <a:noFill/>
          </a:ln>
        </p:spPr>
      </p:sp>
      <p:sp>
        <p:nvSpPr>
          <p:cNvPr id="425" name="Google Shape;425;p34"/>
          <p:cNvSpPr txBox="1"/>
          <p:nvPr/>
        </p:nvSpPr>
        <p:spPr>
          <a:xfrm>
            <a:off x="1320425" y="2015450"/>
            <a:ext cx="16715700" cy="6597300"/>
          </a:xfrm>
          <a:prstGeom prst="rect">
            <a:avLst/>
          </a:prstGeom>
          <a:noFill/>
          <a:ln>
            <a:noFill/>
          </a:ln>
        </p:spPr>
        <p:txBody>
          <a:bodyPr anchorCtr="0" anchor="t" bIns="91425" lIns="91425" spcFirstLastPara="1" rIns="91425" wrap="square" tIns="91425">
            <a:noAutofit/>
          </a:bodyPr>
          <a:lstStyle/>
          <a:p>
            <a:pPr indent="-495300" lvl="0" marL="457200" rtl="0" algn="l">
              <a:spcBef>
                <a:spcPts val="0"/>
              </a:spcBef>
              <a:spcAft>
                <a:spcPts val="0"/>
              </a:spcAft>
              <a:buClr>
                <a:schemeClr val="dk1"/>
              </a:buClr>
              <a:buSzPts val="4200"/>
              <a:buFont typeface="Montserrat"/>
              <a:buChar char="●"/>
            </a:pPr>
            <a:r>
              <a:rPr lang="en-US" sz="4200" u="sng">
                <a:solidFill>
                  <a:schemeClr val="dk1"/>
                </a:solidFill>
                <a:latin typeface="Montserrat"/>
                <a:ea typeface="Montserrat"/>
                <a:cs typeface="Montserrat"/>
                <a:sym typeface="Montserrat"/>
              </a:rPr>
              <a:t>Oral comments</a:t>
            </a:r>
            <a:endParaRPr sz="4200" u="sng">
              <a:solidFill>
                <a:schemeClr val="dk1"/>
              </a:solidFill>
              <a:latin typeface="Montserrat"/>
              <a:ea typeface="Montserrat"/>
              <a:cs typeface="Montserrat"/>
              <a:sym typeface="Montserrat"/>
            </a:endParaRPr>
          </a:p>
          <a:p>
            <a:pPr indent="-431800" lvl="1" marL="914400" rtl="0" algn="l">
              <a:spcBef>
                <a:spcPts val="0"/>
              </a:spcBef>
              <a:spcAft>
                <a:spcPts val="0"/>
              </a:spcAft>
              <a:buClr>
                <a:schemeClr val="dk1"/>
              </a:buClr>
              <a:buSzPts val="3200"/>
              <a:buFont typeface="Montserrat"/>
              <a:buChar char="○"/>
            </a:pPr>
            <a:r>
              <a:rPr b="1" lang="en-US" sz="3200">
                <a:solidFill>
                  <a:schemeClr val="dk1"/>
                </a:solidFill>
                <a:latin typeface="Montserrat"/>
                <a:ea typeface="Montserrat"/>
                <a:cs typeface="Montserrat"/>
                <a:sym typeface="Montserrat"/>
              </a:rPr>
              <a:t>On </a:t>
            </a:r>
            <a:r>
              <a:rPr b="1" lang="en-US" sz="3200">
                <a:solidFill>
                  <a:schemeClr val="dk1"/>
                </a:solidFill>
                <a:latin typeface="Montserrat"/>
                <a:ea typeface="Montserrat"/>
                <a:cs typeface="Montserrat"/>
                <a:sym typeface="Montserrat"/>
              </a:rPr>
              <a:t>March 20, 2025</a:t>
            </a:r>
            <a:endParaRPr b="1" sz="3200">
              <a:solidFill>
                <a:schemeClr val="dk1"/>
              </a:solidFill>
              <a:latin typeface="Montserrat"/>
              <a:ea typeface="Montserrat"/>
              <a:cs typeface="Montserrat"/>
              <a:sym typeface="Montserrat"/>
            </a:endParaRPr>
          </a:p>
          <a:p>
            <a:pPr indent="-431800" lvl="1" marL="9144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Rostraver CFD Social Hall, 1100 Fells Church Rd, Rostraver, PA 15012</a:t>
            </a:r>
            <a:endParaRPr sz="3200">
              <a:solidFill>
                <a:schemeClr val="dk1"/>
              </a:solidFill>
              <a:latin typeface="Montserrat"/>
              <a:ea typeface="Montserrat"/>
              <a:cs typeface="Montserrat"/>
              <a:sym typeface="Montserrat"/>
            </a:endParaRPr>
          </a:p>
          <a:p>
            <a:pPr indent="-431800" lvl="1" marL="9144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6 PM to 8:30 PM</a:t>
            </a:r>
            <a:endParaRPr sz="3200">
              <a:solidFill>
                <a:schemeClr val="dk1"/>
              </a:solidFill>
              <a:latin typeface="Montserrat"/>
              <a:ea typeface="Montserrat"/>
              <a:cs typeface="Montserrat"/>
              <a:sym typeface="Montserrat"/>
            </a:endParaRPr>
          </a:p>
          <a:p>
            <a:pPr indent="-431800" lvl="1" marL="9144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To register contact Emily Green, Southwest Regional Environmental Justice Coordinator, </a:t>
            </a:r>
            <a:r>
              <a:rPr lang="en-US" sz="3200">
                <a:solidFill>
                  <a:schemeClr val="dk1"/>
                </a:solidFill>
                <a:latin typeface="Montserrat"/>
                <a:ea typeface="Montserrat"/>
                <a:cs typeface="Montserrat"/>
                <a:sym typeface="Montserrat"/>
              </a:rPr>
              <a:t>by email </a:t>
            </a:r>
            <a:r>
              <a:rPr lang="en-US" sz="3200">
                <a:solidFill>
                  <a:schemeClr val="dk1"/>
                </a:solidFill>
                <a:latin typeface="Montserrat"/>
                <a:ea typeface="Montserrat"/>
                <a:cs typeface="Montserrat"/>
                <a:sym typeface="Montserrat"/>
              </a:rPr>
              <a:t>at emgreen@pa.gov or by calling 412-442-4042 at least 24 hours before the hearing.</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95300" lvl="0" marL="457200" rtl="0" algn="l">
              <a:spcBef>
                <a:spcPts val="0"/>
              </a:spcBef>
              <a:spcAft>
                <a:spcPts val="0"/>
              </a:spcAft>
              <a:buClr>
                <a:schemeClr val="dk1"/>
              </a:buClr>
              <a:buSzPts val="4200"/>
              <a:buFont typeface="Montserrat"/>
              <a:buChar char="●"/>
            </a:pPr>
            <a:r>
              <a:rPr lang="en-US" sz="4200" u="sng">
                <a:solidFill>
                  <a:schemeClr val="dk1"/>
                </a:solidFill>
                <a:latin typeface="Montserrat"/>
                <a:ea typeface="Montserrat"/>
                <a:cs typeface="Montserrat"/>
                <a:sym typeface="Montserrat"/>
              </a:rPr>
              <a:t>Written comments</a:t>
            </a:r>
            <a:endParaRPr sz="4200" u="sng">
              <a:solidFill>
                <a:schemeClr val="dk1"/>
              </a:solidFill>
              <a:latin typeface="Montserrat"/>
              <a:ea typeface="Montserrat"/>
              <a:cs typeface="Montserrat"/>
              <a:sym typeface="Montserrat"/>
            </a:endParaRPr>
          </a:p>
          <a:p>
            <a:pPr indent="-431800" lvl="1" marL="914400" rtl="0" algn="l">
              <a:spcBef>
                <a:spcPts val="0"/>
              </a:spcBef>
              <a:spcAft>
                <a:spcPts val="0"/>
              </a:spcAft>
              <a:buClr>
                <a:schemeClr val="dk1"/>
              </a:buClr>
              <a:buSzPts val="3200"/>
              <a:buFont typeface="Montserrat"/>
              <a:buChar char="○"/>
            </a:pPr>
            <a:r>
              <a:rPr b="1" lang="en-US" sz="3200">
                <a:solidFill>
                  <a:schemeClr val="dk1"/>
                </a:solidFill>
                <a:latin typeface="Montserrat"/>
                <a:ea typeface="Montserrat"/>
                <a:cs typeface="Montserrat"/>
                <a:sym typeface="Montserrat"/>
              </a:rPr>
              <a:t>by April 3rd, 2025</a:t>
            </a:r>
            <a:endParaRPr b="1" sz="3200">
              <a:solidFill>
                <a:schemeClr val="dk1"/>
              </a:solidFill>
              <a:latin typeface="Montserrat"/>
              <a:ea typeface="Montserrat"/>
              <a:cs typeface="Montserrat"/>
              <a:sym typeface="Montserrat"/>
            </a:endParaRPr>
          </a:p>
          <a:p>
            <a:pPr indent="-431800" lvl="1" marL="9144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Email to: RA-EPNPDES@pa.gov </a:t>
            </a:r>
            <a:endParaRPr sz="3200">
              <a:solidFill>
                <a:schemeClr val="dk1"/>
              </a:solidFill>
              <a:latin typeface="Montserrat"/>
              <a:ea typeface="Montserrat"/>
              <a:cs typeface="Montserrat"/>
              <a:sym typeface="Montserrat"/>
            </a:endParaRPr>
          </a:p>
          <a:p>
            <a:pPr indent="-431800" lvl="1" marL="9144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Mail to: DEP Southwest Regional Office ℅ Clean Water Program</a:t>
            </a:r>
            <a:endParaRPr sz="3200">
              <a:solidFill>
                <a:schemeClr val="dk1"/>
              </a:solidFill>
              <a:latin typeface="Montserrat"/>
              <a:ea typeface="Montserrat"/>
              <a:cs typeface="Montserrat"/>
              <a:sym typeface="Montserrat"/>
            </a:endParaRPr>
          </a:p>
          <a:p>
            <a:pPr indent="-431800" lvl="2" marL="13716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400 Waterfront Drive, Pittsburgh, PA 15222</a:t>
            </a:r>
            <a:endParaRPr sz="3200">
              <a:solidFill>
                <a:schemeClr val="dk1"/>
              </a:solidFill>
              <a:latin typeface="Montserrat"/>
              <a:ea typeface="Montserrat"/>
              <a:cs typeface="Montserrat"/>
              <a:sym typeface="Montserrat"/>
            </a:endParaRPr>
          </a:p>
          <a:p>
            <a:pPr indent="-431800" lvl="1" marL="9144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Can be longer than oral comments</a:t>
            </a:r>
            <a:endParaRPr sz="3200">
              <a:solidFill>
                <a:schemeClr val="dk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5"/>
          <p:cNvSpPr/>
          <p:nvPr/>
        </p:nvSpPr>
        <p:spPr>
          <a:xfrm rot="-1111536">
            <a:off x="10794223" y="3341682"/>
            <a:ext cx="10436174" cy="8481763"/>
          </a:xfrm>
          <a:custGeom>
            <a:rect b="b" l="l" r="r" t="t"/>
            <a:pathLst>
              <a:path extrusionOk="0" h="8487866" w="10443683">
                <a:moveTo>
                  <a:pt x="0" y="0"/>
                </a:moveTo>
                <a:lnTo>
                  <a:pt x="10443682" y="0"/>
                </a:lnTo>
                <a:lnTo>
                  <a:pt x="10443682" y="8487865"/>
                </a:lnTo>
                <a:lnTo>
                  <a:pt x="0" y="8487865"/>
                </a:lnTo>
                <a:lnTo>
                  <a:pt x="0" y="0"/>
                </a:lnTo>
                <a:close/>
              </a:path>
            </a:pathLst>
          </a:custGeom>
          <a:blipFill rotWithShape="1">
            <a:blip r:embed="rId3">
              <a:alphaModFix amt="50000"/>
            </a:blip>
            <a:stretch>
              <a:fillRect b="0" l="0" r="0" t="0"/>
            </a:stretch>
          </a:blipFill>
          <a:ln>
            <a:noFill/>
          </a:ln>
        </p:spPr>
      </p:sp>
      <p:sp>
        <p:nvSpPr>
          <p:cNvPr id="431" name="Google Shape;431;p35"/>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432" name="Google Shape;432;p35"/>
          <p:cNvSpPr txBox="1"/>
          <p:nvPr/>
        </p:nvSpPr>
        <p:spPr>
          <a:xfrm>
            <a:off x="489225" y="212850"/>
            <a:ext cx="17798700" cy="21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Oral Comment Guidelines</a:t>
            </a:r>
            <a:endParaRPr b="1" sz="8900">
              <a:solidFill>
                <a:srgbClr val="31737F"/>
              </a:solidFill>
              <a:latin typeface="Montserrat"/>
              <a:ea typeface="Montserrat"/>
              <a:cs typeface="Montserrat"/>
              <a:sym typeface="Montserrat"/>
            </a:endParaRPr>
          </a:p>
        </p:txBody>
      </p:sp>
      <p:sp>
        <p:nvSpPr>
          <p:cNvPr id="433" name="Google Shape;433;p35"/>
          <p:cNvSpPr txBox="1"/>
          <p:nvPr/>
        </p:nvSpPr>
        <p:spPr>
          <a:xfrm>
            <a:off x="1397000" y="2012450"/>
            <a:ext cx="14946900" cy="95493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Three minute maximum</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1" marL="9144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Around 450 words, or two single-space pages of text</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Focus your comment on the draft permit and the data about it</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DEP is highly concerned with facts and figures</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1" marL="9144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Link personal experiences (sights, smells, ailments) to specific chemical contamination due to leachate</a:t>
            </a:r>
            <a:endParaRPr sz="3200">
              <a:solidFill>
                <a:schemeClr val="dk1"/>
              </a:solidFill>
              <a:latin typeface="Montserrat"/>
              <a:ea typeface="Montserrat"/>
              <a:cs typeface="Montserrat"/>
              <a:sym typeface="Montserrat"/>
            </a:endParaRPr>
          </a:p>
        </p:txBody>
      </p:sp>
      <p:grpSp>
        <p:nvGrpSpPr>
          <p:cNvPr id="434" name="Google Shape;434;p35"/>
          <p:cNvGrpSpPr/>
          <p:nvPr/>
        </p:nvGrpSpPr>
        <p:grpSpPr>
          <a:xfrm>
            <a:off x="0" y="8457874"/>
            <a:ext cx="18288000" cy="1903911"/>
            <a:chOff x="0" y="-38100"/>
            <a:chExt cx="812800" cy="84619"/>
          </a:xfrm>
        </p:grpSpPr>
        <p:sp>
          <p:nvSpPr>
            <p:cNvPr id="435" name="Google Shape;435;p35"/>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436" name="Google Shape;436;p35"/>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437" name="Google Shape;437;p35"/>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5">
              <a:alphaModFix/>
            </a:blip>
            <a:stretch>
              <a:fillRect b="0" l="0" r="0" t="0"/>
            </a:stretch>
          </a:blipFill>
          <a:ln>
            <a:noFill/>
          </a:ln>
        </p:spPr>
      </p:sp>
      <p:sp>
        <p:nvSpPr>
          <p:cNvPr id="438" name="Google Shape;438;p35"/>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6">
              <a:alphaModFix/>
            </a:blip>
            <a:stretch>
              <a:fillRect b="0" l="0" r="0" t="0"/>
            </a:stretch>
          </a:blipFill>
          <a:ln>
            <a:noFill/>
          </a:ln>
        </p:spPr>
      </p:sp>
      <p:sp>
        <p:nvSpPr>
          <p:cNvPr id="439" name="Google Shape;439;p35"/>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7">
              <a:alphaModFix/>
            </a:blip>
            <a:stretch>
              <a:fillRect b="-174158" l="-24888" r="-26299" t="-174171"/>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3" name="Shape 443"/>
        <p:cNvGrpSpPr/>
        <p:nvPr/>
      </p:nvGrpSpPr>
      <p:grpSpPr>
        <a:xfrm>
          <a:off x="0" y="0"/>
          <a:ext cx="0" cy="0"/>
          <a:chOff x="0" y="0"/>
          <a:chExt cx="0" cy="0"/>
        </a:xfrm>
      </p:grpSpPr>
      <p:sp>
        <p:nvSpPr>
          <p:cNvPr id="444" name="Google Shape;444;p36"/>
          <p:cNvSpPr txBox="1"/>
          <p:nvPr/>
        </p:nvSpPr>
        <p:spPr>
          <a:xfrm>
            <a:off x="489300" y="1823950"/>
            <a:ext cx="6317700" cy="5364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US" sz="4900">
                <a:solidFill>
                  <a:srgbClr val="30727E"/>
                </a:solidFill>
                <a:latin typeface="Montserrat"/>
                <a:ea typeface="Montserrat"/>
                <a:cs typeface="Montserrat"/>
                <a:sym typeface="Montserrat"/>
              </a:rPr>
              <a:t>Protect PT Mobile Reporting App</a:t>
            </a:r>
            <a:endParaRPr b="1" sz="4900">
              <a:solidFill>
                <a:srgbClr val="30727E"/>
              </a:solidFill>
              <a:latin typeface="Montserrat"/>
              <a:ea typeface="Montserrat"/>
              <a:cs typeface="Montserrat"/>
              <a:sym typeface="Montserrat"/>
            </a:endParaRPr>
          </a:p>
          <a:p>
            <a:pPr indent="0" lvl="0" marL="0" rtl="0" algn="l">
              <a:spcBef>
                <a:spcPts val="0"/>
              </a:spcBef>
              <a:spcAft>
                <a:spcPts val="0"/>
              </a:spcAft>
              <a:buNone/>
            </a:pPr>
            <a:r>
              <a:rPr b="1" lang="en-US" sz="2700">
                <a:solidFill>
                  <a:srgbClr val="555353"/>
                </a:solidFill>
                <a:latin typeface="Montserrat"/>
                <a:ea typeface="Montserrat"/>
                <a:cs typeface="Montserrat"/>
                <a:sym typeface="Montserrat"/>
              </a:rPr>
              <a:t>Report.protectpt.org </a:t>
            </a:r>
            <a:endParaRPr b="1" sz="2700">
              <a:solidFill>
                <a:srgbClr val="30727E"/>
              </a:solidFill>
              <a:latin typeface="Montserrat"/>
              <a:ea typeface="Montserrat"/>
              <a:cs typeface="Montserrat"/>
              <a:sym typeface="Montserrat"/>
            </a:endParaRPr>
          </a:p>
        </p:txBody>
      </p:sp>
      <p:pic>
        <p:nvPicPr>
          <p:cNvPr id="445" name="Google Shape;445;p36"/>
          <p:cNvPicPr preferRelativeResize="0"/>
          <p:nvPr/>
        </p:nvPicPr>
        <p:blipFill>
          <a:blip r:embed="rId4">
            <a:alphaModFix/>
          </a:blip>
          <a:stretch>
            <a:fillRect/>
          </a:stretch>
        </p:blipFill>
        <p:spPr>
          <a:xfrm>
            <a:off x="3754050" y="4918000"/>
            <a:ext cx="3248225" cy="3248225"/>
          </a:xfrm>
          <a:prstGeom prst="rect">
            <a:avLst/>
          </a:prstGeom>
          <a:noFill/>
          <a:ln>
            <a:noFill/>
          </a:ln>
        </p:spPr>
      </p:pic>
      <p:sp>
        <p:nvSpPr>
          <p:cNvPr id="446" name="Google Shape;446;p36"/>
          <p:cNvSpPr txBox="1"/>
          <p:nvPr/>
        </p:nvSpPr>
        <p:spPr>
          <a:xfrm>
            <a:off x="6364825" y="2301950"/>
            <a:ext cx="11594700" cy="6577200"/>
          </a:xfrm>
          <a:prstGeom prst="rect">
            <a:avLst/>
          </a:prstGeom>
          <a:noFill/>
          <a:ln>
            <a:noFill/>
          </a:ln>
        </p:spPr>
        <p:txBody>
          <a:bodyPr anchorCtr="0" anchor="t" bIns="41900" lIns="0" spcFirstLastPara="1" rIns="0" wrap="square" tIns="41900">
            <a:noAutofit/>
          </a:bodyPr>
          <a:lstStyle/>
          <a:p>
            <a:pPr indent="-311150" lvl="0" marL="889000" rtl="0" algn="l">
              <a:lnSpc>
                <a:spcPct val="150000"/>
              </a:lnSpc>
              <a:spcBef>
                <a:spcPts val="1000"/>
              </a:spcBef>
              <a:spcAft>
                <a:spcPts val="0"/>
              </a:spcAft>
              <a:buClr>
                <a:srgbClr val="555353"/>
              </a:buClr>
              <a:buSzPts val="2500"/>
              <a:buFont typeface="Montserrat"/>
              <a:buChar char="●"/>
            </a:pPr>
            <a:r>
              <a:rPr lang="en-US" sz="3200">
                <a:solidFill>
                  <a:schemeClr val="dk1"/>
                </a:solidFill>
                <a:latin typeface="Montserrat"/>
                <a:ea typeface="Montserrat"/>
                <a:cs typeface="Montserrat"/>
                <a:sym typeface="Montserrat"/>
              </a:rPr>
              <a:t>Easy to use on any device </a:t>
            </a:r>
            <a:endParaRPr sz="3200">
              <a:solidFill>
                <a:schemeClr val="dk1"/>
              </a:solidFill>
              <a:latin typeface="Montserrat"/>
              <a:ea typeface="Montserrat"/>
              <a:cs typeface="Montserrat"/>
              <a:sym typeface="Montserrat"/>
            </a:endParaRPr>
          </a:p>
          <a:p>
            <a:pPr indent="-311150" lvl="1" marL="1181100" rtl="0" algn="l">
              <a:lnSpc>
                <a:spcPct val="150000"/>
              </a:lnSpc>
              <a:spcBef>
                <a:spcPts val="0"/>
              </a:spcBef>
              <a:spcAft>
                <a:spcPts val="0"/>
              </a:spcAft>
              <a:buClr>
                <a:srgbClr val="555353"/>
              </a:buClr>
              <a:buSzPts val="2500"/>
              <a:buFont typeface="Montserrat"/>
              <a:buChar char="○"/>
            </a:pPr>
            <a:r>
              <a:rPr lang="en-US" sz="3200">
                <a:solidFill>
                  <a:schemeClr val="dk1"/>
                </a:solidFill>
                <a:latin typeface="Montserrat"/>
                <a:ea typeface="Montserrat"/>
                <a:cs typeface="Montserrat"/>
                <a:sym typeface="Montserrat"/>
              </a:rPr>
              <a:t>No need to download from the App Store: it’s a website!</a:t>
            </a:r>
            <a:endParaRPr sz="3200">
              <a:solidFill>
                <a:schemeClr val="dk1"/>
              </a:solidFill>
              <a:latin typeface="Montserrat"/>
              <a:ea typeface="Montserrat"/>
              <a:cs typeface="Montserrat"/>
              <a:sym typeface="Montserrat"/>
            </a:endParaRPr>
          </a:p>
          <a:p>
            <a:pPr indent="-311150" lvl="0" marL="889000" rtl="0" algn="l">
              <a:lnSpc>
                <a:spcPct val="150000"/>
              </a:lnSpc>
              <a:spcBef>
                <a:spcPts val="0"/>
              </a:spcBef>
              <a:spcAft>
                <a:spcPts val="0"/>
              </a:spcAft>
              <a:buClr>
                <a:srgbClr val="555353"/>
              </a:buClr>
              <a:buSzPts val="2500"/>
              <a:buFont typeface="Montserrat"/>
              <a:buChar char="●"/>
            </a:pPr>
            <a:r>
              <a:rPr lang="en-US" sz="3200">
                <a:solidFill>
                  <a:schemeClr val="dk1"/>
                </a:solidFill>
                <a:latin typeface="Montserrat"/>
                <a:ea typeface="Montserrat"/>
                <a:cs typeface="Montserrat"/>
                <a:sym typeface="Montserrat"/>
              </a:rPr>
              <a:t>Our app guides users through the process of creating a report that connects the dots from real-life impacts to environmental harms and next steps on reporting to agencies and medical professionals</a:t>
            </a:r>
            <a:endParaRPr sz="3200">
              <a:solidFill>
                <a:schemeClr val="dk1"/>
              </a:solidFill>
              <a:latin typeface="Montserrat"/>
              <a:ea typeface="Montserrat"/>
              <a:cs typeface="Montserrat"/>
              <a:sym typeface="Montserrat"/>
            </a:endParaRPr>
          </a:p>
          <a:p>
            <a:pPr indent="-311150" lvl="0" marL="889000" rtl="0" algn="l">
              <a:lnSpc>
                <a:spcPct val="150000"/>
              </a:lnSpc>
              <a:spcBef>
                <a:spcPts val="0"/>
              </a:spcBef>
              <a:spcAft>
                <a:spcPts val="0"/>
              </a:spcAft>
              <a:buClr>
                <a:srgbClr val="555353"/>
              </a:buClr>
              <a:buSzPts val="2500"/>
              <a:buFont typeface="Montserrat"/>
              <a:buChar char="●"/>
            </a:pPr>
            <a:r>
              <a:rPr lang="en-US" sz="3200">
                <a:solidFill>
                  <a:schemeClr val="dk1"/>
                </a:solidFill>
                <a:latin typeface="Montserrat"/>
                <a:ea typeface="Montserrat"/>
                <a:cs typeface="Montserrat"/>
                <a:sym typeface="Montserrat"/>
              </a:rPr>
              <a:t>You can upload pictures and videos for easy tracking</a:t>
            </a:r>
            <a:endParaRPr sz="3200">
              <a:solidFill>
                <a:schemeClr val="dk1"/>
              </a:solidFill>
              <a:latin typeface="Montserrat"/>
              <a:ea typeface="Montserrat"/>
              <a:cs typeface="Montserrat"/>
              <a:sym typeface="Montserrat"/>
            </a:endParaRPr>
          </a:p>
          <a:p>
            <a:pPr indent="0" lvl="0" marL="0" rtl="0" algn="l">
              <a:lnSpc>
                <a:spcPct val="150000"/>
              </a:lnSpc>
              <a:spcBef>
                <a:spcPts val="1000"/>
              </a:spcBef>
              <a:spcAft>
                <a:spcPts val="1000"/>
              </a:spcAft>
              <a:buNone/>
            </a:pPr>
            <a:r>
              <a:t/>
            </a:r>
            <a:endParaRPr sz="2500">
              <a:solidFill>
                <a:srgbClr val="555353"/>
              </a:solidFill>
              <a:latin typeface="Montserrat"/>
              <a:ea typeface="Montserrat"/>
              <a:cs typeface="Montserrat"/>
              <a:sym typeface="Montserrat"/>
            </a:endParaRPr>
          </a:p>
        </p:txBody>
      </p:sp>
      <p:pic>
        <p:nvPicPr>
          <p:cNvPr id="447" name="Google Shape;447;p36" title="Protect PT Mobile App Training Social Media Post (2).png"/>
          <p:cNvPicPr preferRelativeResize="0"/>
          <p:nvPr/>
        </p:nvPicPr>
        <p:blipFill rotWithShape="1">
          <a:blip r:embed="rId5">
            <a:alphaModFix/>
          </a:blip>
          <a:srcRect b="0" l="11994" r="38070" t="0"/>
          <a:stretch/>
        </p:blipFill>
        <p:spPr>
          <a:xfrm>
            <a:off x="906503" y="3839975"/>
            <a:ext cx="2847547" cy="5702349"/>
          </a:xfrm>
          <a:prstGeom prst="rect">
            <a:avLst/>
          </a:prstGeom>
          <a:noFill/>
          <a:ln>
            <a:noFill/>
          </a:ln>
        </p:spPr>
      </p:pic>
      <p:sp>
        <p:nvSpPr>
          <p:cNvPr id="448" name="Google Shape;448;p36"/>
          <p:cNvSpPr txBox="1"/>
          <p:nvPr/>
        </p:nvSpPr>
        <p:spPr>
          <a:xfrm>
            <a:off x="489300" y="261625"/>
            <a:ext cx="17798700" cy="21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Document </a:t>
            </a:r>
            <a:r>
              <a:rPr b="1" lang="en-US" sz="8900">
                <a:solidFill>
                  <a:srgbClr val="31737F"/>
                </a:solidFill>
                <a:latin typeface="Montserrat"/>
                <a:ea typeface="Montserrat"/>
                <a:cs typeface="Montserrat"/>
                <a:sym typeface="Montserrat"/>
              </a:rPr>
              <a:t> Complaints</a:t>
            </a:r>
            <a:endParaRPr b="1" sz="8900">
              <a:solidFill>
                <a:srgbClr val="31737F"/>
              </a:solidFill>
              <a:latin typeface="Montserrat"/>
              <a:ea typeface="Montserrat"/>
              <a:cs typeface="Montserrat"/>
              <a:sym typeface="Montserrat"/>
            </a:endParaRPr>
          </a:p>
        </p:txBody>
      </p:sp>
      <p:grpSp>
        <p:nvGrpSpPr>
          <p:cNvPr id="449" name="Google Shape;449;p36"/>
          <p:cNvGrpSpPr/>
          <p:nvPr/>
        </p:nvGrpSpPr>
        <p:grpSpPr>
          <a:xfrm>
            <a:off x="0" y="8457874"/>
            <a:ext cx="18288000" cy="1903911"/>
            <a:chOff x="0" y="-38100"/>
            <a:chExt cx="812800" cy="84619"/>
          </a:xfrm>
        </p:grpSpPr>
        <p:sp>
          <p:nvSpPr>
            <p:cNvPr id="450" name="Google Shape;450;p36"/>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451" name="Google Shape;451;p36"/>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452" name="Google Shape;452;p36"/>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6">
              <a:alphaModFix/>
            </a:blip>
            <a:stretch>
              <a:fillRect b="0" l="0" r="0" t="0"/>
            </a:stretch>
          </a:blipFill>
          <a:ln>
            <a:noFill/>
          </a:ln>
        </p:spPr>
      </p:sp>
      <p:sp>
        <p:nvSpPr>
          <p:cNvPr id="453" name="Google Shape;453;p36"/>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7">
              <a:alphaModFix/>
            </a:blip>
            <a:stretch>
              <a:fillRect b="0" l="0" r="0" t="0"/>
            </a:stretch>
          </a:blipFill>
          <a:ln>
            <a:noFill/>
          </a:ln>
        </p:spPr>
      </p:sp>
      <p:sp>
        <p:nvSpPr>
          <p:cNvPr id="454" name="Google Shape;454;p36"/>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8">
              <a:alphaModFix/>
            </a:blip>
            <a:stretch>
              <a:fillRect b="-174158" l="-24888" r="-26299" t="-174171"/>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7"/>
          <p:cNvSpPr/>
          <p:nvPr/>
        </p:nvSpPr>
        <p:spPr>
          <a:xfrm rot="-1111536">
            <a:off x="10794223" y="3341682"/>
            <a:ext cx="10436174" cy="8481763"/>
          </a:xfrm>
          <a:custGeom>
            <a:rect b="b" l="l" r="r" t="t"/>
            <a:pathLst>
              <a:path extrusionOk="0" h="8487866" w="10443683">
                <a:moveTo>
                  <a:pt x="0" y="0"/>
                </a:moveTo>
                <a:lnTo>
                  <a:pt x="10443682" y="0"/>
                </a:lnTo>
                <a:lnTo>
                  <a:pt x="10443682" y="8487865"/>
                </a:lnTo>
                <a:lnTo>
                  <a:pt x="0" y="8487865"/>
                </a:lnTo>
                <a:lnTo>
                  <a:pt x="0" y="0"/>
                </a:lnTo>
                <a:close/>
              </a:path>
            </a:pathLst>
          </a:custGeom>
          <a:blipFill rotWithShape="1">
            <a:blip r:embed="rId3">
              <a:alphaModFix amt="50000"/>
            </a:blip>
            <a:stretch>
              <a:fillRect b="0" l="0" r="0" t="0"/>
            </a:stretch>
          </a:blipFill>
          <a:ln>
            <a:noFill/>
          </a:ln>
        </p:spPr>
      </p:sp>
      <p:sp>
        <p:nvSpPr>
          <p:cNvPr id="460" name="Google Shape;460;p37"/>
          <p:cNvSpPr/>
          <p:nvPr/>
        </p:nvSpPr>
        <p:spPr>
          <a:xfrm rot="8606732">
            <a:off x="-6046631" y="-419757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461" name="Google Shape;461;p37"/>
          <p:cNvSpPr txBox="1"/>
          <p:nvPr/>
        </p:nvSpPr>
        <p:spPr>
          <a:xfrm>
            <a:off x="489225" y="212850"/>
            <a:ext cx="12742200" cy="259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8900">
                <a:solidFill>
                  <a:srgbClr val="31737F"/>
                </a:solidFill>
                <a:latin typeface="Montserrat"/>
                <a:ea typeface="Montserrat"/>
                <a:cs typeface="Montserrat"/>
                <a:sym typeface="Montserrat"/>
              </a:rPr>
              <a:t>THANK YOU! </a:t>
            </a:r>
            <a:endParaRPr b="1" sz="8900">
              <a:solidFill>
                <a:srgbClr val="31737F"/>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US" sz="4900">
                <a:solidFill>
                  <a:srgbClr val="31737F"/>
                </a:solidFill>
                <a:latin typeface="Montserrat"/>
                <a:ea typeface="Montserrat"/>
                <a:cs typeface="Montserrat"/>
                <a:sym typeface="Montserrat"/>
              </a:rPr>
              <a:t>Contact Us</a:t>
            </a:r>
            <a:endParaRPr b="1" sz="4900">
              <a:solidFill>
                <a:srgbClr val="31737F"/>
              </a:solidFill>
              <a:latin typeface="Montserrat"/>
              <a:ea typeface="Montserrat"/>
              <a:cs typeface="Montserrat"/>
              <a:sym typeface="Montserrat"/>
            </a:endParaRPr>
          </a:p>
        </p:txBody>
      </p:sp>
      <p:sp>
        <p:nvSpPr>
          <p:cNvPr id="462" name="Google Shape;462;p37"/>
          <p:cNvSpPr txBox="1"/>
          <p:nvPr/>
        </p:nvSpPr>
        <p:spPr>
          <a:xfrm>
            <a:off x="5405650" y="1844550"/>
            <a:ext cx="10195500" cy="768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3600">
                <a:solidFill>
                  <a:schemeClr val="dk1"/>
                </a:solidFill>
                <a:latin typeface="Calibri"/>
                <a:ea typeface="Calibri"/>
                <a:cs typeface="Calibri"/>
                <a:sym typeface="Calibri"/>
              </a:rPr>
              <a:t>Protect PT</a:t>
            </a:r>
            <a:r>
              <a:rPr lang="en-US" sz="3200">
                <a:solidFill>
                  <a:schemeClr val="dk1"/>
                </a:solidFill>
                <a:latin typeface="Calibri"/>
                <a:ea typeface="Calibri"/>
                <a:cs typeface="Calibri"/>
                <a:sym typeface="Calibri"/>
              </a:rPr>
              <a:t> </a:t>
            </a:r>
            <a:r>
              <a:rPr b="1" lang="en-US" sz="3200" u="sng">
                <a:solidFill>
                  <a:schemeClr val="dk1"/>
                </a:solidFill>
                <a:latin typeface="Calibri"/>
                <a:ea typeface="Calibri"/>
                <a:cs typeface="Calibri"/>
                <a:sym typeface="Calibri"/>
                <a:hlinkClick r:id="rId5">
                  <a:extLst>
                    <a:ext uri="{A12FA001-AC4F-418D-AE19-62706E023703}">
                      <ahyp:hlinkClr val="tx"/>
                    </a:ext>
                  </a:extLst>
                </a:hlinkClick>
              </a:rPr>
              <a:t>www.protectpt.org</a:t>
            </a:r>
            <a:endParaRPr b="1"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3200" u="sng">
                <a:solidFill>
                  <a:schemeClr val="hlink"/>
                </a:solidFill>
                <a:latin typeface="Calibri"/>
                <a:ea typeface="Calibri"/>
                <a:cs typeface="Calibri"/>
                <a:sym typeface="Calibri"/>
                <a:hlinkClick r:id="rId6"/>
              </a:rPr>
              <a:t>g</a:t>
            </a:r>
            <a:r>
              <a:rPr lang="en-US" sz="3200" u="sng">
                <a:solidFill>
                  <a:schemeClr val="hlink"/>
                </a:solidFill>
                <a:latin typeface="Calibri"/>
                <a:ea typeface="Calibri"/>
                <a:cs typeface="Calibri"/>
                <a:sym typeface="Calibri"/>
                <a:hlinkClick r:id="rId7"/>
              </a:rPr>
              <a:t>illian@protectpt.org</a:t>
            </a: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3200" u="sng">
                <a:solidFill>
                  <a:schemeClr val="hlink"/>
                </a:solidFill>
                <a:latin typeface="Calibri"/>
                <a:ea typeface="Calibri"/>
                <a:cs typeface="Calibri"/>
                <a:sym typeface="Calibri"/>
                <a:hlinkClick r:id="rId8"/>
              </a:rPr>
              <a:t>james@protectpt.org</a:t>
            </a: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3200" u="sng">
                <a:solidFill>
                  <a:schemeClr val="hlink"/>
                </a:solidFill>
                <a:latin typeface="Calibri"/>
                <a:ea typeface="Calibri"/>
                <a:cs typeface="Calibri"/>
                <a:sym typeface="Calibri"/>
                <a:hlinkClick r:id="rId9"/>
              </a:rPr>
              <a:t>dylan@protectpt.org</a:t>
            </a: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3200" u="sng">
                <a:solidFill>
                  <a:schemeClr val="hlink"/>
                </a:solidFill>
                <a:latin typeface="Calibri"/>
                <a:ea typeface="Calibri"/>
                <a:cs typeface="Calibri"/>
                <a:sym typeface="Calibri"/>
                <a:hlinkClick r:id="rId10"/>
              </a:rPr>
              <a:t>sara@protectpt.org</a:t>
            </a: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3200" u="sng">
                <a:solidFill>
                  <a:schemeClr val="hlink"/>
                </a:solidFill>
                <a:latin typeface="Calibri"/>
                <a:ea typeface="Calibri"/>
                <a:cs typeface="Calibri"/>
                <a:sym typeface="Calibri"/>
                <a:hlinkClick r:id="rId11"/>
              </a:rPr>
              <a:t>yvonne@protectpt.org</a:t>
            </a:r>
            <a:endParaRPr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3600">
                <a:solidFill>
                  <a:schemeClr val="dk1"/>
                </a:solidFill>
                <a:latin typeface="Calibri"/>
                <a:ea typeface="Calibri"/>
                <a:cs typeface="Calibri"/>
                <a:sym typeface="Calibri"/>
              </a:rPr>
              <a:t>Three Rivers Waterkeeper</a:t>
            </a:r>
            <a:r>
              <a:rPr lang="en-US" sz="3200">
                <a:solidFill>
                  <a:schemeClr val="dk1"/>
                </a:solidFill>
                <a:latin typeface="Calibri"/>
                <a:ea typeface="Calibri"/>
                <a:cs typeface="Calibri"/>
                <a:sym typeface="Calibri"/>
              </a:rPr>
              <a:t> </a:t>
            </a:r>
            <a:r>
              <a:rPr b="1" lang="en-US" sz="3200" u="sng">
                <a:solidFill>
                  <a:schemeClr val="dk1"/>
                </a:solidFill>
                <a:latin typeface="Calibri"/>
                <a:ea typeface="Calibri"/>
                <a:cs typeface="Calibri"/>
                <a:sym typeface="Calibri"/>
                <a:hlinkClick r:id="rId12">
                  <a:extLst>
                    <a:ext uri="{A12FA001-AC4F-418D-AE19-62706E023703}">
                      <ahyp:hlinkClr val="tx"/>
                    </a:ext>
                  </a:extLst>
                </a:hlinkClick>
              </a:rPr>
              <a:t>www.3RWK.org</a:t>
            </a:r>
            <a:endParaRPr b="1"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3200" u="sng">
                <a:solidFill>
                  <a:schemeClr val="hlink"/>
                </a:solidFill>
                <a:latin typeface="Calibri"/>
                <a:ea typeface="Calibri"/>
                <a:cs typeface="Calibri"/>
                <a:sym typeface="Calibri"/>
                <a:hlinkClick r:id="rId13"/>
              </a:rPr>
              <a:t>Heather@hreeRiversWaterkeeper.org</a:t>
            </a:r>
            <a:r>
              <a:rPr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3600">
                <a:solidFill>
                  <a:schemeClr val="dk1"/>
                </a:solidFill>
                <a:latin typeface="Calibri"/>
                <a:ea typeface="Calibri"/>
                <a:cs typeface="Calibri"/>
                <a:sym typeface="Calibri"/>
              </a:rPr>
              <a:t>Physicians</a:t>
            </a:r>
            <a:r>
              <a:rPr lang="en-US" sz="3600">
                <a:solidFill>
                  <a:schemeClr val="dk1"/>
                </a:solidFill>
                <a:latin typeface="Calibri"/>
                <a:ea typeface="Calibri"/>
                <a:cs typeface="Calibri"/>
                <a:sym typeface="Calibri"/>
              </a:rPr>
              <a:t> for Social Responsibility PA</a:t>
            </a:r>
            <a:r>
              <a:rPr lang="en-US" sz="3200">
                <a:solidFill>
                  <a:schemeClr val="dk1"/>
                </a:solidFill>
                <a:latin typeface="Calibri"/>
                <a:ea typeface="Calibri"/>
                <a:cs typeface="Calibri"/>
                <a:sym typeface="Calibri"/>
              </a:rPr>
              <a:t> </a:t>
            </a:r>
            <a:r>
              <a:rPr b="1" lang="en-US" sz="3200" u="sng">
                <a:solidFill>
                  <a:schemeClr val="dk1"/>
                </a:solidFill>
                <a:latin typeface="Calibri"/>
                <a:ea typeface="Calibri"/>
                <a:cs typeface="Calibri"/>
                <a:sym typeface="Calibri"/>
                <a:hlinkClick r:id="rId14">
                  <a:extLst>
                    <a:ext uri="{A12FA001-AC4F-418D-AE19-62706E023703}">
                      <ahyp:hlinkClr val="tx"/>
                    </a:ext>
                  </a:extLst>
                </a:hlinkClick>
              </a:rPr>
              <a:t>www.psrpa.org</a:t>
            </a:r>
            <a:endParaRPr b="1"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3200" u="sng">
                <a:solidFill>
                  <a:schemeClr val="hlink"/>
                </a:solidFill>
                <a:latin typeface="Calibri"/>
                <a:ea typeface="Calibri"/>
                <a:cs typeface="Calibri"/>
                <a:sym typeface="Calibri"/>
                <a:hlinkClick r:id="rId15"/>
              </a:rPr>
              <a:t>mathew@psrpa.org</a:t>
            </a:r>
            <a:endParaRPr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p:txBody>
      </p:sp>
      <p:grpSp>
        <p:nvGrpSpPr>
          <p:cNvPr id="463" name="Google Shape;463;p37"/>
          <p:cNvGrpSpPr/>
          <p:nvPr/>
        </p:nvGrpSpPr>
        <p:grpSpPr>
          <a:xfrm>
            <a:off x="0" y="8457874"/>
            <a:ext cx="18288000" cy="1903911"/>
            <a:chOff x="0" y="-38100"/>
            <a:chExt cx="812800" cy="84619"/>
          </a:xfrm>
        </p:grpSpPr>
        <p:sp>
          <p:nvSpPr>
            <p:cNvPr id="464" name="Google Shape;464;p37"/>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465" name="Google Shape;465;p37"/>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466" name="Google Shape;466;p37"/>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16">
              <a:alphaModFix/>
            </a:blip>
            <a:stretch>
              <a:fillRect b="0" l="0" r="0" t="0"/>
            </a:stretch>
          </a:blipFill>
          <a:ln>
            <a:noFill/>
          </a:ln>
        </p:spPr>
      </p:sp>
      <p:sp>
        <p:nvSpPr>
          <p:cNvPr id="467" name="Google Shape;467;p37"/>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17">
              <a:alphaModFix/>
            </a:blip>
            <a:stretch>
              <a:fillRect b="0" l="0" r="0" t="0"/>
            </a:stretch>
          </a:blipFill>
          <a:ln>
            <a:noFill/>
          </a:ln>
        </p:spPr>
      </p:sp>
      <p:sp>
        <p:nvSpPr>
          <p:cNvPr id="468" name="Google Shape;468;p37"/>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18">
              <a:alphaModFix/>
            </a:blip>
            <a:stretch>
              <a:fillRect b="-174158" l="-24888" r="-26299" t="-174171"/>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p:nvPr/>
        </p:nvSpPr>
        <p:spPr>
          <a:xfrm rot="8343404">
            <a:off x="13385525" y="-5984331"/>
            <a:ext cx="10438721" cy="8483833"/>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3">
              <a:alphaModFix/>
            </a:blip>
            <a:stretch>
              <a:fillRect b="0" l="0" r="0" t="0"/>
            </a:stretch>
          </a:blipFill>
          <a:ln>
            <a:noFill/>
          </a:ln>
        </p:spPr>
      </p:sp>
      <p:sp>
        <p:nvSpPr>
          <p:cNvPr id="112" name="Google Shape;112;p16"/>
          <p:cNvSpPr txBox="1"/>
          <p:nvPr/>
        </p:nvSpPr>
        <p:spPr>
          <a:xfrm>
            <a:off x="205025" y="240125"/>
            <a:ext cx="16084200" cy="155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W</a:t>
            </a:r>
            <a:r>
              <a:rPr b="1" lang="en-US" sz="8900">
                <a:solidFill>
                  <a:srgbClr val="31737F"/>
                </a:solidFill>
                <a:latin typeface="Montserrat"/>
                <a:ea typeface="Montserrat"/>
                <a:cs typeface="Montserrat"/>
                <a:sym typeface="Montserrat"/>
              </a:rPr>
              <a:t>h</a:t>
            </a:r>
            <a:r>
              <a:rPr b="1" lang="en-US" sz="8900">
                <a:solidFill>
                  <a:srgbClr val="31737F"/>
                </a:solidFill>
                <a:latin typeface="Montserrat"/>
                <a:ea typeface="Montserrat"/>
                <a:cs typeface="Montserrat"/>
                <a:sym typeface="Montserrat"/>
              </a:rPr>
              <a:t>o We Are</a:t>
            </a:r>
            <a:endParaRPr sz="8900">
              <a:solidFill>
                <a:srgbClr val="31737F"/>
              </a:solidFill>
              <a:latin typeface="Montserrat"/>
              <a:ea typeface="Montserrat"/>
              <a:cs typeface="Montserrat"/>
              <a:sym typeface="Montserrat"/>
            </a:endParaRPr>
          </a:p>
        </p:txBody>
      </p:sp>
      <p:grpSp>
        <p:nvGrpSpPr>
          <p:cNvPr id="113" name="Google Shape;113;p16"/>
          <p:cNvGrpSpPr/>
          <p:nvPr/>
        </p:nvGrpSpPr>
        <p:grpSpPr>
          <a:xfrm>
            <a:off x="938500" y="2028500"/>
            <a:ext cx="2627700" cy="3180175"/>
            <a:chOff x="557500" y="2028500"/>
            <a:chExt cx="2627700" cy="3180175"/>
          </a:xfrm>
        </p:grpSpPr>
        <p:pic>
          <p:nvPicPr>
            <p:cNvPr id="114" name="Google Shape;114;p16"/>
            <p:cNvPicPr preferRelativeResize="0"/>
            <p:nvPr/>
          </p:nvPicPr>
          <p:blipFill>
            <a:blip r:embed="rId4">
              <a:alphaModFix/>
            </a:blip>
            <a:stretch>
              <a:fillRect/>
            </a:stretch>
          </p:blipFill>
          <p:spPr>
            <a:xfrm>
              <a:off x="613225" y="2028500"/>
              <a:ext cx="2145350" cy="2145350"/>
            </a:xfrm>
            <a:prstGeom prst="rect">
              <a:avLst/>
            </a:prstGeom>
            <a:noFill/>
            <a:ln>
              <a:noFill/>
            </a:ln>
          </p:spPr>
        </p:pic>
        <p:sp>
          <p:nvSpPr>
            <p:cNvPr id="115" name="Google Shape;115;p16"/>
            <p:cNvSpPr txBox="1"/>
            <p:nvPr/>
          </p:nvSpPr>
          <p:spPr>
            <a:xfrm>
              <a:off x="557500" y="4166175"/>
              <a:ext cx="2627700" cy="10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300">
                  <a:solidFill>
                    <a:schemeClr val="dk1"/>
                  </a:solidFill>
                  <a:latin typeface="Montserrat"/>
                  <a:ea typeface="Montserrat"/>
                  <a:cs typeface="Montserrat"/>
                  <a:sym typeface="Montserrat"/>
                </a:rPr>
                <a:t>Gillian Graber,</a:t>
              </a:r>
              <a:endParaRPr sz="2300">
                <a:solidFill>
                  <a:schemeClr val="dk1"/>
                </a:solidFill>
                <a:latin typeface="Montserrat"/>
                <a:ea typeface="Montserrat"/>
                <a:cs typeface="Montserrat"/>
                <a:sym typeface="Montserrat"/>
              </a:endParaRPr>
            </a:p>
            <a:p>
              <a:pPr indent="0" lvl="0" marL="0" rtl="0" algn="l">
                <a:spcBef>
                  <a:spcPts val="0"/>
                </a:spcBef>
                <a:spcAft>
                  <a:spcPts val="0"/>
                </a:spcAft>
                <a:buNone/>
              </a:pPr>
              <a:r>
                <a:rPr lang="en-US" sz="2300">
                  <a:solidFill>
                    <a:schemeClr val="dk1"/>
                  </a:solidFill>
                  <a:latin typeface="Montserrat"/>
                  <a:ea typeface="Montserrat"/>
                  <a:cs typeface="Montserrat"/>
                  <a:sym typeface="Montserrat"/>
                </a:rPr>
                <a:t>Executive Director</a:t>
              </a:r>
              <a:endParaRPr sz="2300">
                <a:solidFill>
                  <a:schemeClr val="dk1"/>
                </a:solidFill>
                <a:latin typeface="Montserrat"/>
                <a:ea typeface="Montserrat"/>
                <a:cs typeface="Montserrat"/>
                <a:sym typeface="Montserrat"/>
              </a:endParaRPr>
            </a:p>
          </p:txBody>
        </p:sp>
      </p:grpSp>
      <p:grpSp>
        <p:nvGrpSpPr>
          <p:cNvPr id="116" name="Google Shape;116;p16"/>
          <p:cNvGrpSpPr/>
          <p:nvPr/>
        </p:nvGrpSpPr>
        <p:grpSpPr>
          <a:xfrm>
            <a:off x="4271706" y="2028500"/>
            <a:ext cx="2627700" cy="3392150"/>
            <a:chOff x="3185200" y="2028500"/>
            <a:chExt cx="2627700" cy="3392150"/>
          </a:xfrm>
        </p:grpSpPr>
        <p:pic>
          <p:nvPicPr>
            <p:cNvPr id="117" name="Google Shape;117;p16"/>
            <p:cNvPicPr preferRelativeResize="0"/>
            <p:nvPr/>
          </p:nvPicPr>
          <p:blipFill>
            <a:blip r:embed="rId5">
              <a:alphaModFix/>
            </a:blip>
            <a:stretch>
              <a:fillRect/>
            </a:stretch>
          </p:blipFill>
          <p:spPr>
            <a:xfrm>
              <a:off x="3185200" y="2028500"/>
              <a:ext cx="2145350" cy="2145350"/>
            </a:xfrm>
            <a:prstGeom prst="rect">
              <a:avLst/>
            </a:prstGeom>
            <a:noFill/>
            <a:ln>
              <a:noFill/>
            </a:ln>
          </p:spPr>
        </p:pic>
        <p:sp>
          <p:nvSpPr>
            <p:cNvPr id="118" name="Google Shape;118;p16"/>
            <p:cNvSpPr txBox="1"/>
            <p:nvPr/>
          </p:nvSpPr>
          <p:spPr>
            <a:xfrm>
              <a:off x="3185200" y="4173850"/>
              <a:ext cx="26277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latin typeface="Montserrat"/>
                  <a:ea typeface="Montserrat"/>
                  <a:cs typeface="Montserrat"/>
                  <a:sym typeface="Montserrat"/>
                </a:rPr>
                <a:t>Jim Cirilano</a:t>
              </a:r>
              <a:r>
                <a:rPr lang="en-US" sz="2300">
                  <a:solidFill>
                    <a:schemeClr val="dk1"/>
                  </a:solidFill>
                  <a:latin typeface="Montserrat"/>
                  <a:ea typeface="Montserrat"/>
                  <a:cs typeface="Montserrat"/>
                  <a:sym typeface="Montserrat"/>
                </a:rPr>
                <a:t>,</a:t>
              </a:r>
              <a:endParaRPr sz="2300">
                <a:solidFill>
                  <a:schemeClr val="dk1"/>
                </a:solidFill>
                <a:latin typeface="Montserrat"/>
                <a:ea typeface="Montserrat"/>
                <a:cs typeface="Montserrat"/>
                <a:sym typeface="Montserrat"/>
              </a:endParaRPr>
            </a:p>
            <a:p>
              <a:pPr indent="0" lvl="0" marL="0" rtl="0" algn="l">
                <a:spcBef>
                  <a:spcPts val="0"/>
                </a:spcBef>
                <a:spcAft>
                  <a:spcPts val="0"/>
                </a:spcAft>
                <a:buNone/>
              </a:pPr>
              <a:r>
                <a:rPr lang="en-US" sz="2300">
                  <a:solidFill>
                    <a:schemeClr val="dk1"/>
                  </a:solidFill>
                  <a:latin typeface="Montserrat"/>
                  <a:ea typeface="Montserrat"/>
                  <a:cs typeface="Montserrat"/>
                  <a:sym typeface="Montserrat"/>
                </a:rPr>
                <a:t>Community Advocate</a:t>
              </a:r>
              <a:endParaRPr/>
            </a:p>
          </p:txBody>
        </p:sp>
      </p:grpSp>
      <p:grpSp>
        <p:nvGrpSpPr>
          <p:cNvPr id="119" name="Google Shape;119;p16"/>
          <p:cNvGrpSpPr/>
          <p:nvPr/>
        </p:nvGrpSpPr>
        <p:grpSpPr>
          <a:xfrm>
            <a:off x="7604913" y="2012100"/>
            <a:ext cx="3000000" cy="3121725"/>
            <a:chOff x="5687225" y="2012100"/>
            <a:chExt cx="3000000" cy="3121725"/>
          </a:xfrm>
        </p:grpSpPr>
        <p:pic>
          <p:nvPicPr>
            <p:cNvPr id="120" name="Google Shape;120;p16"/>
            <p:cNvPicPr preferRelativeResize="0"/>
            <p:nvPr/>
          </p:nvPicPr>
          <p:blipFill>
            <a:blip r:embed="rId6">
              <a:alphaModFix/>
            </a:blip>
            <a:stretch>
              <a:fillRect/>
            </a:stretch>
          </p:blipFill>
          <p:spPr>
            <a:xfrm>
              <a:off x="5757175" y="2012100"/>
              <a:ext cx="2145349" cy="2145349"/>
            </a:xfrm>
            <a:prstGeom prst="rect">
              <a:avLst/>
            </a:prstGeom>
            <a:noFill/>
            <a:ln>
              <a:noFill/>
            </a:ln>
          </p:spPr>
        </p:pic>
        <p:sp>
          <p:nvSpPr>
            <p:cNvPr id="121" name="Google Shape;121;p16"/>
            <p:cNvSpPr txBox="1"/>
            <p:nvPr/>
          </p:nvSpPr>
          <p:spPr>
            <a:xfrm>
              <a:off x="5687225" y="4241025"/>
              <a:ext cx="30000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latin typeface="Montserrat"/>
                  <a:ea typeface="Montserrat"/>
                  <a:cs typeface="Montserrat"/>
                  <a:sym typeface="Montserrat"/>
                </a:rPr>
                <a:t>Dylan Basescu,</a:t>
              </a:r>
              <a:endParaRPr sz="2300">
                <a:solidFill>
                  <a:schemeClr val="dk1"/>
                </a:solidFill>
                <a:latin typeface="Montserrat"/>
                <a:ea typeface="Montserrat"/>
                <a:cs typeface="Montserrat"/>
                <a:sym typeface="Montserrat"/>
              </a:endParaRPr>
            </a:p>
            <a:p>
              <a:pPr indent="0" lvl="0" marL="0" rtl="0" algn="l">
                <a:spcBef>
                  <a:spcPts val="0"/>
                </a:spcBef>
                <a:spcAft>
                  <a:spcPts val="0"/>
                </a:spcAft>
                <a:buNone/>
              </a:pPr>
              <a:r>
                <a:rPr lang="en-US" sz="2300">
                  <a:solidFill>
                    <a:schemeClr val="dk1"/>
                  </a:solidFill>
                  <a:latin typeface="Montserrat"/>
                  <a:ea typeface="Montserrat"/>
                  <a:cs typeface="Montserrat"/>
                  <a:sym typeface="Montserrat"/>
                </a:rPr>
                <a:t>Staff Attorney</a:t>
              </a:r>
              <a:endParaRPr sz="2300">
                <a:solidFill>
                  <a:schemeClr val="dk1"/>
                </a:solidFill>
                <a:latin typeface="Montserrat"/>
                <a:ea typeface="Montserrat"/>
                <a:cs typeface="Montserrat"/>
                <a:sym typeface="Montserrat"/>
              </a:endParaRPr>
            </a:p>
          </p:txBody>
        </p:sp>
      </p:grpSp>
      <p:grpSp>
        <p:nvGrpSpPr>
          <p:cNvPr id="122" name="Google Shape;122;p16"/>
          <p:cNvGrpSpPr/>
          <p:nvPr/>
        </p:nvGrpSpPr>
        <p:grpSpPr>
          <a:xfrm>
            <a:off x="11310419" y="1974650"/>
            <a:ext cx="3000000" cy="3446000"/>
            <a:chOff x="8329150" y="1974650"/>
            <a:chExt cx="3000000" cy="3446000"/>
          </a:xfrm>
        </p:grpSpPr>
        <p:pic>
          <p:nvPicPr>
            <p:cNvPr id="123" name="Google Shape;123;p16"/>
            <p:cNvPicPr preferRelativeResize="0"/>
            <p:nvPr/>
          </p:nvPicPr>
          <p:blipFill>
            <a:blip r:embed="rId7">
              <a:alphaModFix/>
            </a:blip>
            <a:stretch>
              <a:fillRect/>
            </a:stretch>
          </p:blipFill>
          <p:spPr>
            <a:xfrm>
              <a:off x="8329150" y="1974650"/>
              <a:ext cx="2145350" cy="2145350"/>
            </a:xfrm>
            <a:prstGeom prst="rect">
              <a:avLst/>
            </a:prstGeom>
            <a:noFill/>
            <a:ln>
              <a:noFill/>
            </a:ln>
          </p:spPr>
        </p:pic>
        <p:sp>
          <p:nvSpPr>
            <p:cNvPr id="124" name="Google Shape;124;p16"/>
            <p:cNvSpPr txBox="1"/>
            <p:nvPr/>
          </p:nvSpPr>
          <p:spPr>
            <a:xfrm>
              <a:off x="8329150" y="4173850"/>
              <a:ext cx="3000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latin typeface="Montserrat"/>
                  <a:ea typeface="Montserrat"/>
                  <a:cs typeface="Montserrat"/>
                  <a:sym typeface="Montserrat"/>
                </a:rPr>
                <a:t>Sara Majorsky,</a:t>
              </a:r>
              <a:endParaRPr sz="2300">
                <a:solidFill>
                  <a:schemeClr val="dk1"/>
                </a:solidFill>
                <a:latin typeface="Montserrat"/>
                <a:ea typeface="Montserrat"/>
                <a:cs typeface="Montserrat"/>
                <a:sym typeface="Montserrat"/>
              </a:endParaRPr>
            </a:p>
            <a:p>
              <a:pPr indent="0" lvl="0" marL="0" rtl="0" algn="l">
                <a:spcBef>
                  <a:spcPts val="0"/>
                </a:spcBef>
                <a:spcAft>
                  <a:spcPts val="0"/>
                </a:spcAft>
                <a:buNone/>
              </a:pPr>
              <a:r>
                <a:rPr lang="en-US" sz="2300">
                  <a:solidFill>
                    <a:schemeClr val="dk1"/>
                  </a:solidFill>
                  <a:latin typeface="Montserrat"/>
                  <a:ea typeface="Montserrat"/>
                  <a:cs typeface="Montserrat"/>
                  <a:sym typeface="Montserrat"/>
                </a:rPr>
                <a:t>Community Organizer</a:t>
              </a:r>
              <a:endParaRPr sz="2300">
                <a:solidFill>
                  <a:schemeClr val="dk1"/>
                </a:solidFill>
                <a:latin typeface="Montserrat"/>
                <a:ea typeface="Montserrat"/>
                <a:cs typeface="Montserrat"/>
                <a:sym typeface="Montserrat"/>
              </a:endParaRPr>
            </a:p>
          </p:txBody>
        </p:sp>
      </p:grpSp>
      <p:grpSp>
        <p:nvGrpSpPr>
          <p:cNvPr id="125" name="Google Shape;125;p16"/>
          <p:cNvGrpSpPr/>
          <p:nvPr/>
        </p:nvGrpSpPr>
        <p:grpSpPr>
          <a:xfrm>
            <a:off x="15015925" y="2028513"/>
            <a:ext cx="3000000" cy="3392138"/>
            <a:chOff x="14558725" y="2028513"/>
            <a:chExt cx="3000000" cy="3392138"/>
          </a:xfrm>
        </p:grpSpPr>
        <p:sp>
          <p:nvSpPr>
            <p:cNvPr id="126" name="Google Shape;126;p16"/>
            <p:cNvSpPr txBox="1"/>
            <p:nvPr/>
          </p:nvSpPr>
          <p:spPr>
            <a:xfrm>
              <a:off x="14558725" y="4173850"/>
              <a:ext cx="3000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latin typeface="Montserrat"/>
                  <a:ea typeface="Montserrat"/>
                  <a:cs typeface="Montserrat"/>
                  <a:sym typeface="Montserrat"/>
                </a:rPr>
                <a:t>Yvonne Sorovacu,</a:t>
              </a:r>
              <a:endParaRPr sz="2300">
                <a:solidFill>
                  <a:schemeClr val="dk1"/>
                </a:solidFill>
                <a:latin typeface="Montserrat"/>
                <a:ea typeface="Montserrat"/>
                <a:cs typeface="Montserrat"/>
                <a:sym typeface="Montserrat"/>
              </a:endParaRPr>
            </a:p>
            <a:p>
              <a:pPr indent="0" lvl="0" marL="0" rtl="0" algn="l">
                <a:spcBef>
                  <a:spcPts val="0"/>
                </a:spcBef>
                <a:spcAft>
                  <a:spcPts val="0"/>
                </a:spcAft>
                <a:buNone/>
              </a:pPr>
              <a:r>
                <a:rPr lang="en-US" sz="2300">
                  <a:solidFill>
                    <a:schemeClr val="dk1"/>
                  </a:solidFill>
                  <a:latin typeface="Montserrat"/>
                  <a:ea typeface="Montserrat"/>
                  <a:cs typeface="Montserrat"/>
                  <a:sym typeface="Montserrat"/>
                </a:rPr>
                <a:t>Environmental Scientist</a:t>
              </a:r>
              <a:endParaRPr sz="2300">
                <a:solidFill>
                  <a:schemeClr val="dk1"/>
                </a:solidFill>
                <a:latin typeface="Montserrat"/>
                <a:ea typeface="Montserrat"/>
                <a:cs typeface="Montserrat"/>
                <a:sym typeface="Montserrat"/>
              </a:endParaRPr>
            </a:p>
          </p:txBody>
        </p:sp>
        <p:pic>
          <p:nvPicPr>
            <p:cNvPr id="127" name="Google Shape;127;p16"/>
            <p:cNvPicPr preferRelativeResize="0"/>
            <p:nvPr/>
          </p:nvPicPr>
          <p:blipFill>
            <a:blip r:embed="rId8">
              <a:alphaModFix/>
            </a:blip>
            <a:stretch>
              <a:fillRect/>
            </a:stretch>
          </p:blipFill>
          <p:spPr>
            <a:xfrm>
              <a:off x="14558737" y="2028513"/>
              <a:ext cx="2145350" cy="2145325"/>
            </a:xfrm>
            <a:prstGeom prst="rect">
              <a:avLst/>
            </a:prstGeom>
            <a:noFill/>
            <a:ln>
              <a:noFill/>
            </a:ln>
          </p:spPr>
        </p:pic>
      </p:grpSp>
      <p:grpSp>
        <p:nvGrpSpPr>
          <p:cNvPr id="128" name="Google Shape;128;p16"/>
          <p:cNvGrpSpPr/>
          <p:nvPr/>
        </p:nvGrpSpPr>
        <p:grpSpPr>
          <a:xfrm>
            <a:off x="5885725" y="5507875"/>
            <a:ext cx="3000000" cy="3340263"/>
            <a:chOff x="2171875" y="5422713"/>
            <a:chExt cx="3000000" cy="3340263"/>
          </a:xfrm>
        </p:grpSpPr>
        <p:sp>
          <p:nvSpPr>
            <p:cNvPr id="129" name="Google Shape;129;p16"/>
            <p:cNvSpPr txBox="1"/>
            <p:nvPr/>
          </p:nvSpPr>
          <p:spPr>
            <a:xfrm>
              <a:off x="2171875" y="7516175"/>
              <a:ext cx="3000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latin typeface="Montserrat"/>
                  <a:ea typeface="Montserrat"/>
                  <a:cs typeface="Montserrat"/>
                  <a:sym typeface="Montserrat"/>
                </a:rPr>
                <a:t>Heather Hulton VanTassel, Executive Director</a:t>
              </a:r>
              <a:endParaRPr/>
            </a:p>
          </p:txBody>
        </p:sp>
        <p:pic>
          <p:nvPicPr>
            <p:cNvPr id="130" name="Google Shape;130;p16"/>
            <p:cNvPicPr preferRelativeResize="0"/>
            <p:nvPr/>
          </p:nvPicPr>
          <p:blipFill>
            <a:blip r:embed="rId9">
              <a:alphaModFix/>
            </a:blip>
            <a:stretch>
              <a:fillRect/>
            </a:stretch>
          </p:blipFill>
          <p:spPr>
            <a:xfrm>
              <a:off x="2171875" y="5422713"/>
              <a:ext cx="2145350" cy="2145350"/>
            </a:xfrm>
            <a:prstGeom prst="rect">
              <a:avLst/>
            </a:prstGeom>
            <a:noFill/>
            <a:ln>
              <a:noFill/>
            </a:ln>
          </p:spPr>
        </p:pic>
      </p:grpSp>
      <p:grpSp>
        <p:nvGrpSpPr>
          <p:cNvPr id="131" name="Google Shape;131;p16"/>
          <p:cNvGrpSpPr/>
          <p:nvPr/>
        </p:nvGrpSpPr>
        <p:grpSpPr>
          <a:xfrm>
            <a:off x="0" y="8457874"/>
            <a:ext cx="18288000" cy="1903911"/>
            <a:chOff x="0" y="-38100"/>
            <a:chExt cx="812800" cy="84619"/>
          </a:xfrm>
        </p:grpSpPr>
        <p:sp>
          <p:nvSpPr>
            <p:cNvPr id="132" name="Google Shape;132;p16"/>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133" name="Google Shape;133;p16"/>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4" name="Google Shape;134;p16"/>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10">
              <a:alphaModFix/>
            </a:blip>
            <a:stretch>
              <a:fillRect b="0" l="0" r="0" t="0"/>
            </a:stretch>
          </a:blipFill>
          <a:ln>
            <a:noFill/>
          </a:ln>
        </p:spPr>
      </p:sp>
      <p:sp>
        <p:nvSpPr>
          <p:cNvPr id="135" name="Google Shape;135;p16"/>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11">
              <a:alphaModFix/>
            </a:blip>
            <a:stretch>
              <a:fillRect b="0" l="0" r="0" t="0"/>
            </a:stretch>
          </a:blipFill>
          <a:ln>
            <a:noFill/>
          </a:ln>
        </p:spPr>
      </p:sp>
      <p:sp>
        <p:nvSpPr>
          <p:cNvPr id="136" name="Google Shape;136;p16"/>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12">
              <a:alphaModFix/>
            </a:blip>
            <a:stretch>
              <a:fillRect b="-174158" l="-24888" r="-26299" t="-174171"/>
            </a:stretch>
          </a:blipFill>
          <a:ln>
            <a:noFill/>
          </a:ln>
        </p:spPr>
      </p:sp>
      <p:sp>
        <p:nvSpPr>
          <p:cNvPr id="137" name="Google Shape;137;p16"/>
          <p:cNvSpPr txBox="1"/>
          <p:nvPr/>
        </p:nvSpPr>
        <p:spPr>
          <a:xfrm>
            <a:off x="9834625" y="7778500"/>
            <a:ext cx="34794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latin typeface="Montserrat"/>
                <a:ea typeface="Montserrat"/>
                <a:cs typeface="Montserrat"/>
                <a:sym typeface="Montserrat"/>
              </a:rPr>
              <a:t>Matthew Shorraw,</a:t>
            </a:r>
            <a:endParaRPr sz="2300">
              <a:solidFill>
                <a:schemeClr val="dk1"/>
              </a:solidFill>
              <a:latin typeface="Montserrat"/>
              <a:ea typeface="Montserrat"/>
              <a:cs typeface="Montserrat"/>
              <a:sym typeface="Montserrat"/>
            </a:endParaRPr>
          </a:p>
          <a:p>
            <a:pPr indent="0" lvl="0" marL="0" rtl="0" algn="l">
              <a:spcBef>
                <a:spcPts val="0"/>
              </a:spcBef>
              <a:spcAft>
                <a:spcPts val="0"/>
              </a:spcAft>
              <a:buNone/>
            </a:pPr>
            <a:r>
              <a:rPr lang="en-US" sz="2300">
                <a:solidFill>
                  <a:schemeClr val="dk1"/>
                </a:solidFill>
                <a:latin typeface="Montserrat"/>
                <a:ea typeface="Montserrat"/>
                <a:cs typeface="Montserrat"/>
                <a:sym typeface="Montserrat"/>
              </a:rPr>
              <a:t>Policy and Program Coordinator, PSR PA</a:t>
            </a:r>
            <a:endParaRPr/>
          </a:p>
        </p:txBody>
      </p:sp>
      <p:pic>
        <p:nvPicPr>
          <p:cNvPr id="138" name="Google Shape;138;p16" title="IMG_2031.jpg"/>
          <p:cNvPicPr preferRelativeResize="0"/>
          <p:nvPr/>
        </p:nvPicPr>
        <p:blipFill rotWithShape="1">
          <a:blip r:embed="rId13">
            <a:alphaModFix/>
          </a:blip>
          <a:srcRect b="13066" l="0" r="4662" t="0"/>
          <a:stretch/>
        </p:blipFill>
        <p:spPr>
          <a:xfrm>
            <a:off x="9834625" y="5507875"/>
            <a:ext cx="1867476" cy="22706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7"/>
          <p:cNvSpPr/>
          <p:nvPr/>
        </p:nvSpPr>
        <p:spPr>
          <a:xfrm rot="4405461">
            <a:off x="10439943" y="-2077932"/>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3">
              <a:alphaModFix amt="55000"/>
            </a:blip>
            <a:stretch>
              <a:fillRect b="0" l="0" r="0" t="0"/>
            </a:stretch>
          </a:blipFill>
          <a:ln>
            <a:noFill/>
          </a:ln>
        </p:spPr>
      </p:sp>
      <p:sp>
        <p:nvSpPr>
          <p:cNvPr id="144" name="Google Shape;144;p17"/>
          <p:cNvSpPr/>
          <p:nvPr/>
        </p:nvSpPr>
        <p:spPr>
          <a:xfrm rot="8606732">
            <a:off x="-5344018" y="-3686958"/>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145" name="Google Shape;145;p17"/>
          <p:cNvSpPr txBox="1"/>
          <p:nvPr/>
        </p:nvSpPr>
        <p:spPr>
          <a:xfrm>
            <a:off x="489225" y="212850"/>
            <a:ext cx="127422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Agenda</a:t>
            </a:r>
            <a:endParaRPr b="1" sz="8900">
              <a:solidFill>
                <a:srgbClr val="31737F"/>
              </a:solidFill>
              <a:latin typeface="Montserrat"/>
              <a:ea typeface="Montserrat"/>
              <a:cs typeface="Montserrat"/>
              <a:sym typeface="Montserrat"/>
            </a:endParaRPr>
          </a:p>
        </p:txBody>
      </p:sp>
      <p:sp>
        <p:nvSpPr>
          <p:cNvPr id="146" name="Google Shape;146;p17"/>
          <p:cNvSpPr/>
          <p:nvPr/>
        </p:nvSpPr>
        <p:spPr>
          <a:xfrm>
            <a:off x="0" y="9240341"/>
            <a:ext cx="18288000" cy="1046668"/>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147" name="Google Shape;147;p17"/>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5">
              <a:alphaModFix/>
            </a:blip>
            <a:stretch>
              <a:fillRect b="0" l="0" r="0" t="0"/>
            </a:stretch>
          </a:blipFill>
          <a:ln>
            <a:noFill/>
          </a:ln>
        </p:spPr>
      </p:sp>
      <p:sp>
        <p:nvSpPr>
          <p:cNvPr id="148" name="Google Shape;148;p17"/>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6">
              <a:alphaModFix/>
            </a:blip>
            <a:stretch>
              <a:fillRect b="0" l="0" r="0" t="0"/>
            </a:stretch>
          </a:blipFill>
          <a:ln>
            <a:noFill/>
          </a:ln>
        </p:spPr>
      </p:sp>
      <p:sp>
        <p:nvSpPr>
          <p:cNvPr id="149" name="Google Shape;149;p17"/>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7">
              <a:alphaModFix/>
            </a:blip>
            <a:stretch>
              <a:fillRect b="-174158" l="-24888" r="-26299" t="-174171"/>
            </a:stretch>
          </a:blipFill>
          <a:ln>
            <a:noFill/>
          </a:ln>
        </p:spPr>
      </p:sp>
      <p:sp>
        <p:nvSpPr>
          <p:cNvPr id="150" name="Google Shape;150;p17"/>
          <p:cNvSpPr txBox="1"/>
          <p:nvPr/>
        </p:nvSpPr>
        <p:spPr>
          <a:xfrm>
            <a:off x="12042650" y="1463050"/>
            <a:ext cx="55137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51" name="Google Shape;151;p17"/>
          <p:cNvSpPr txBox="1"/>
          <p:nvPr/>
        </p:nvSpPr>
        <p:spPr>
          <a:xfrm>
            <a:off x="13578850" y="694950"/>
            <a:ext cx="4581000" cy="17832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Clr>
                <a:schemeClr val="dk1"/>
              </a:buClr>
              <a:buSzPts val="1100"/>
              <a:buFont typeface="Arial"/>
              <a:buNone/>
            </a:pPr>
            <a:r>
              <a:t/>
            </a:r>
            <a:endParaRPr sz="3200">
              <a:solidFill>
                <a:schemeClr val="dk1"/>
              </a:solidFill>
              <a:latin typeface="Calibri"/>
              <a:ea typeface="Calibri"/>
              <a:cs typeface="Calibri"/>
              <a:sym typeface="Calibri"/>
            </a:endParaRPr>
          </a:p>
        </p:txBody>
      </p:sp>
      <p:sp>
        <p:nvSpPr>
          <p:cNvPr id="152" name="Google Shape;152;p17"/>
          <p:cNvSpPr/>
          <p:nvPr/>
        </p:nvSpPr>
        <p:spPr>
          <a:xfrm>
            <a:off x="0" y="2051000"/>
            <a:ext cx="5688300" cy="2002500"/>
          </a:xfrm>
          <a:prstGeom prst="rect">
            <a:avLst/>
          </a:prstGeom>
          <a:solidFill>
            <a:srgbClr val="3173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87350" lvl="0" marL="457200" rtl="0" algn="ctr">
              <a:lnSpc>
                <a:spcPct val="150000"/>
              </a:lnSpc>
              <a:spcBef>
                <a:spcPts val="0"/>
              </a:spcBef>
              <a:spcAft>
                <a:spcPts val="0"/>
              </a:spcAft>
              <a:buClr>
                <a:schemeClr val="lt1"/>
              </a:buClr>
              <a:buSzPts val="2500"/>
              <a:buFont typeface="Montserrat"/>
              <a:buAutoNum type="arabicPeriod"/>
            </a:pPr>
            <a:r>
              <a:rPr b="1" lang="en-US" sz="2500">
                <a:solidFill>
                  <a:schemeClr val="lt1"/>
                </a:solidFill>
                <a:latin typeface="Montserrat"/>
                <a:ea typeface="Montserrat"/>
                <a:cs typeface="Montserrat"/>
                <a:sym typeface="Montserrat"/>
              </a:rPr>
              <a:t>Landfills &amp; Fracking Waste</a:t>
            </a:r>
            <a:endParaRPr b="1" sz="2500">
              <a:solidFill>
                <a:schemeClr val="lt1"/>
              </a:solidFill>
              <a:latin typeface="Montserrat"/>
              <a:ea typeface="Montserrat"/>
              <a:cs typeface="Montserrat"/>
              <a:sym typeface="Montserrat"/>
            </a:endParaRPr>
          </a:p>
          <a:p>
            <a:pPr indent="0" lvl="0" marL="0" rtl="0" algn="ctr">
              <a:lnSpc>
                <a:spcPct val="150000"/>
              </a:lnSpc>
              <a:spcBef>
                <a:spcPts val="0"/>
              </a:spcBef>
              <a:spcAft>
                <a:spcPts val="0"/>
              </a:spcAft>
              <a:buClr>
                <a:schemeClr val="dk1"/>
              </a:buClr>
              <a:buSzPts val="1100"/>
              <a:buFont typeface="Arial"/>
              <a:buNone/>
            </a:pPr>
            <a:r>
              <a:rPr lang="en-US" sz="2500">
                <a:solidFill>
                  <a:schemeClr val="lt1"/>
                </a:solidFill>
                <a:latin typeface="Montserrat"/>
                <a:ea typeface="Montserrat"/>
                <a:cs typeface="Montserrat"/>
                <a:sym typeface="Montserrat"/>
              </a:rPr>
              <a:t>(PPT)</a:t>
            </a:r>
            <a:endParaRPr>
              <a:solidFill>
                <a:schemeClr val="lt1"/>
              </a:solidFill>
              <a:latin typeface="Calibri"/>
              <a:ea typeface="Calibri"/>
              <a:cs typeface="Calibri"/>
              <a:sym typeface="Calibri"/>
            </a:endParaRPr>
          </a:p>
        </p:txBody>
      </p:sp>
      <p:sp>
        <p:nvSpPr>
          <p:cNvPr id="153" name="Google Shape;153;p17"/>
          <p:cNvSpPr/>
          <p:nvPr/>
        </p:nvSpPr>
        <p:spPr>
          <a:xfrm>
            <a:off x="6299850" y="2051000"/>
            <a:ext cx="5688300" cy="2002500"/>
          </a:xfrm>
          <a:prstGeom prst="rect">
            <a:avLst/>
          </a:prstGeom>
          <a:solidFill>
            <a:srgbClr val="3173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lnSpc>
                <a:spcPct val="150000"/>
              </a:lnSpc>
              <a:spcBef>
                <a:spcPts val="0"/>
              </a:spcBef>
              <a:spcAft>
                <a:spcPts val="0"/>
              </a:spcAft>
              <a:buClr>
                <a:schemeClr val="dk1"/>
              </a:buClr>
              <a:buSzPts val="1100"/>
              <a:buFont typeface="Arial"/>
              <a:buNone/>
            </a:pPr>
            <a:r>
              <a:rPr b="1" lang="en-US" sz="2500">
                <a:solidFill>
                  <a:schemeClr val="lt1"/>
                </a:solidFill>
                <a:latin typeface="Montserrat"/>
                <a:ea typeface="Montserrat"/>
                <a:cs typeface="Montserrat"/>
                <a:sym typeface="Montserrat"/>
              </a:rPr>
              <a:t> 2. </a:t>
            </a:r>
            <a:r>
              <a:rPr b="1" lang="en-US" sz="2500">
                <a:solidFill>
                  <a:schemeClr val="lt1"/>
                </a:solidFill>
                <a:latin typeface="Montserrat"/>
                <a:ea typeface="Montserrat"/>
                <a:cs typeface="Montserrat"/>
                <a:sym typeface="Montserrat"/>
              </a:rPr>
              <a:t>Clean Water Act &amp; Water Discharge Permits </a:t>
            </a:r>
            <a:r>
              <a:rPr lang="en-US" sz="2500">
                <a:solidFill>
                  <a:schemeClr val="lt1"/>
                </a:solidFill>
                <a:latin typeface="Montserrat"/>
                <a:ea typeface="Montserrat"/>
                <a:cs typeface="Montserrat"/>
                <a:sym typeface="Montserrat"/>
              </a:rPr>
              <a:t>(3RWK)</a:t>
            </a:r>
            <a:endParaRPr>
              <a:solidFill>
                <a:schemeClr val="lt1"/>
              </a:solidFill>
              <a:latin typeface="Calibri"/>
              <a:ea typeface="Calibri"/>
              <a:cs typeface="Calibri"/>
              <a:sym typeface="Calibri"/>
            </a:endParaRPr>
          </a:p>
        </p:txBody>
      </p:sp>
      <p:sp>
        <p:nvSpPr>
          <p:cNvPr id="154" name="Google Shape;154;p17"/>
          <p:cNvSpPr/>
          <p:nvPr/>
        </p:nvSpPr>
        <p:spPr>
          <a:xfrm>
            <a:off x="12599700" y="2050988"/>
            <a:ext cx="5688300" cy="2002500"/>
          </a:xfrm>
          <a:prstGeom prst="rect">
            <a:avLst/>
          </a:prstGeom>
          <a:solidFill>
            <a:srgbClr val="3173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US" sz="2500">
                <a:solidFill>
                  <a:schemeClr val="lt1"/>
                </a:solidFill>
                <a:latin typeface="Montserrat"/>
                <a:ea typeface="Montserrat"/>
                <a:cs typeface="Montserrat"/>
                <a:sym typeface="Montserrat"/>
              </a:rPr>
              <a:t>3. </a:t>
            </a:r>
            <a:r>
              <a:rPr b="1" lang="en-US" sz="2500">
                <a:solidFill>
                  <a:schemeClr val="lt1"/>
                </a:solidFill>
                <a:latin typeface="Montserrat"/>
                <a:ea typeface="Montserrat"/>
                <a:cs typeface="Montserrat"/>
                <a:sym typeface="Montserrat"/>
              </a:rPr>
              <a:t>Historical Compliance &amp; known issues </a:t>
            </a:r>
            <a:r>
              <a:rPr lang="en-US" sz="2500">
                <a:solidFill>
                  <a:schemeClr val="lt1"/>
                </a:solidFill>
                <a:latin typeface="Montserrat"/>
                <a:ea typeface="Montserrat"/>
                <a:cs typeface="Montserrat"/>
                <a:sym typeface="Montserrat"/>
              </a:rPr>
              <a:t>(3RWK)</a:t>
            </a:r>
            <a:endParaRPr>
              <a:solidFill>
                <a:schemeClr val="lt1"/>
              </a:solidFill>
              <a:latin typeface="Calibri"/>
              <a:ea typeface="Calibri"/>
              <a:cs typeface="Calibri"/>
              <a:sym typeface="Calibri"/>
            </a:endParaRPr>
          </a:p>
        </p:txBody>
      </p:sp>
      <p:sp>
        <p:nvSpPr>
          <p:cNvPr id="155" name="Google Shape;155;p17"/>
          <p:cNvSpPr/>
          <p:nvPr/>
        </p:nvSpPr>
        <p:spPr>
          <a:xfrm>
            <a:off x="-13062" y="4568463"/>
            <a:ext cx="5688300" cy="2002500"/>
          </a:xfrm>
          <a:prstGeom prst="rect">
            <a:avLst/>
          </a:prstGeom>
          <a:solidFill>
            <a:srgbClr val="3173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US" sz="2500">
                <a:solidFill>
                  <a:schemeClr val="lt1"/>
                </a:solidFill>
                <a:latin typeface="Montserrat"/>
                <a:ea typeface="Montserrat"/>
                <a:cs typeface="Montserrat"/>
                <a:sym typeface="Montserrat"/>
              </a:rPr>
              <a:t>4. </a:t>
            </a:r>
            <a:r>
              <a:rPr b="1" lang="en-US" sz="2500">
                <a:solidFill>
                  <a:schemeClr val="lt1"/>
                </a:solidFill>
                <a:latin typeface="Montserrat"/>
                <a:ea typeface="Montserrat"/>
                <a:cs typeface="Montserrat"/>
                <a:sym typeface="Montserrat"/>
              </a:rPr>
              <a:t>New Outfall &amp; Missing Requirements </a:t>
            </a:r>
            <a:r>
              <a:rPr lang="en-US" sz="2500">
                <a:solidFill>
                  <a:schemeClr val="lt1"/>
                </a:solidFill>
                <a:latin typeface="Montserrat"/>
                <a:ea typeface="Montserrat"/>
                <a:cs typeface="Montserrat"/>
                <a:sym typeface="Montserrat"/>
              </a:rPr>
              <a:t>(3RWK)</a:t>
            </a:r>
            <a:endParaRPr>
              <a:solidFill>
                <a:schemeClr val="lt1"/>
              </a:solidFill>
              <a:latin typeface="Calibri"/>
              <a:ea typeface="Calibri"/>
              <a:cs typeface="Calibri"/>
              <a:sym typeface="Calibri"/>
            </a:endParaRPr>
          </a:p>
        </p:txBody>
      </p:sp>
      <p:sp>
        <p:nvSpPr>
          <p:cNvPr id="156" name="Google Shape;156;p17"/>
          <p:cNvSpPr/>
          <p:nvPr/>
        </p:nvSpPr>
        <p:spPr>
          <a:xfrm>
            <a:off x="6286788" y="4568463"/>
            <a:ext cx="5688300" cy="2002500"/>
          </a:xfrm>
          <a:prstGeom prst="rect">
            <a:avLst/>
          </a:prstGeom>
          <a:solidFill>
            <a:srgbClr val="3173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US" sz="2500">
                <a:solidFill>
                  <a:schemeClr val="lt1"/>
                </a:solidFill>
                <a:latin typeface="Montserrat"/>
                <a:ea typeface="Montserrat"/>
                <a:cs typeface="Montserrat"/>
                <a:sym typeface="Montserrat"/>
              </a:rPr>
              <a:t>5. </a:t>
            </a:r>
            <a:r>
              <a:rPr b="1" lang="en-US" sz="2500">
                <a:solidFill>
                  <a:schemeClr val="lt1"/>
                </a:solidFill>
                <a:latin typeface="Montserrat"/>
                <a:ea typeface="Montserrat"/>
                <a:cs typeface="Montserrat"/>
                <a:sym typeface="Montserrat"/>
              </a:rPr>
              <a:t>Legal Right to Comment </a:t>
            </a:r>
            <a:endParaRPr b="1" sz="2500">
              <a:solidFill>
                <a:schemeClr val="lt1"/>
              </a:solidFill>
              <a:latin typeface="Montserrat"/>
              <a:ea typeface="Montserrat"/>
              <a:cs typeface="Montserrat"/>
              <a:sym typeface="Montserrat"/>
            </a:endParaRPr>
          </a:p>
          <a:p>
            <a:pPr indent="0" lvl="0" marL="0" rtl="0" algn="ctr">
              <a:lnSpc>
                <a:spcPct val="150000"/>
              </a:lnSpc>
              <a:spcBef>
                <a:spcPts val="0"/>
              </a:spcBef>
              <a:spcAft>
                <a:spcPts val="0"/>
              </a:spcAft>
              <a:buClr>
                <a:schemeClr val="dk1"/>
              </a:buClr>
              <a:buSzPts val="1100"/>
              <a:buFont typeface="Arial"/>
              <a:buNone/>
            </a:pPr>
            <a:r>
              <a:rPr lang="en-US" sz="2500">
                <a:solidFill>
                  <a:schemeClr val="lt1"/>
                </a:solidFill>
                <a:latin typeface="Montserrat"/>
                <a:ea typeface="Montserrat"/>
                <a:cs typeface="Montserrat"/>
                <a:sym typeface="Montserrat"/>
              </a:rPr>
              <a:t>(PPT)</a:t>
            </a:r>
            <a:endParaRPr>
              <a:solidFill>
                <a:schemeClr val="lt1"/>
              </a:solidFill>
              <a:latin typeface="Calibri"/>
              <a:ea typeface="Calibri"/>
              <a:cs typeface="Calibri"/>
              <a:sym typeface="Calibri"/>
            </a:endParaRPr>
          </a:p>
        </p:txBody>
      </p:sp>
      <p:sp>
        <p:nvSpPr>
          <p:cNvPr id="157" name="Google Shape;157;p17"/>
          <p:cNvSpPr/>
          <p:nvPr/>
        </p:nvSpPr>
        <p:spPr>
          <a:xfrm>
            <a:off x="12586638" y="4568463"/>
            <a:ext cx="5688300" cy="2002500"/>
          </a:xfrm>
          <a:prstGeom prst="rect">
            <a:avLst/>
          </a:prstGeom>
          <a:solidFill>
            <a:srgbClr val="3173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b="1" sz="2500">
              <a:solidFill>
                <a:schemeClr val="lt1"/>
              </a:solidFill>
              <a:latin typeface="Montserrat"/>
              <a:ea typeface="Montserrat"/>
              <a:cs typeface="Montserrat"/>
              <a:sym typeface="Montserrat"/>
            </a:endParaRPr>
          </a:p>
          <a:p>
            <a:pPr indent="0" lvl="0" marL="0" rtl="0" algn="ctr">
              <a:lnSpc>
                <a:spcPct val="150000"/>
              </a:lnSpc>
              <a:spcBef>
                <a:spcPts val="0"/>
              </a:spcBef>
              <a:spcAft>
                <a:spcPts val="0"/>
              </a:spcAft>
              <a:buClr>
                <a:schemeClr val="dk1"/>
              </a:buClr>
              <a:buSzPts val="1100"/>
              <a:buFont typeface="Arial"/>
              <a:buNone/>
            </a:pPr>
            <a:r>
              <a:rPr b="1" lang="en-US" sz="2500">
                <a:solidFill>
                  <a:schemeClr val="lt1"/>
                </a:solidFill>
                <a:latin typeface="Montserrat"/>
                <a:ea typeface="Montserrat"/>
                <a:cs typeface="Montserrat"/>
                <a:sym typeface="Montserrat"/>
              </a:rPr>
              <a:t>6. </a:t>
            </a:r>
            <a:r>
              <a:rPr b="1" lang="en-US" sz="2500">
                <a:solidFill>
                  <a:schemeClr val="lt1"/>
                </a:solidFill>
                <a:latin typeface="Montserrat"/>
                <a:ea typeface="Montserrat"/>
                <a:cs typeface="Montserrat"/>
                <a:sym typeface="Montserrat"/>
              </a:rPr>
              <a:t>Public and Written comment support </a:t>
            </a:r>
            <a:r>
              <a:rPr lang="en-US" sz="2500">
                <a:solidFill>
                  <a:schemeClr val="lt1"/>
                </a:solidFill>
                <a:latin typeface="Montserrat"/>
                <a:ea typeface="Montserrat"/>
                <a:cs typeface="Montserrat"/>
                <a:sym typeface="Montserrat"/>
              </a:rPr>
              <a:t>(PPT)</a:t>
            </a:r>
            <a:endParaRPr sz="2500">
              <a:solidFill>
                <a:schemeClr val="lt1"/>
              </a:solidFill>
              <a:latin typeface="Montserrat"/>
              <a:ea typeface="Montserrat"/>
              <a:cs typeface="Montserrat"/>
              <a:sym typeface="Montserrat"/>
            </a:endParaRPr>
          </a:p>
          <a:p>
            <a:pPr indent="0" lvl="0" marL="457200" rtl="0" algn="l">
              <a:lnSpc>
                <a:spcPct val="150000"/>
              </a:lnSpc>
              <a:spcBef>
                <a:spcPts val="0"/>
              </a:spcBef>
              <a:spcAft>
                <a:spcPts val="0"/>
              </a:spcAft>
              <a:buClr>
                <a:schemeClr val="dk1"/>
              </a:buClr>
              <a:buSzPts val="1100"/>
              <a:buFont typeface="Arial"/>
              <a:buNone/>
            </a:pPr>
            <a:r>
              <a:t/>
            </a:r>
            <a:endParaRPr>
              <a:solidFill>
                <a:schemeClr val="lt1"/>
              </a:solidFill>
              <a:latin typeface="Calibri"/>
              <a:ea typeface="Calibri"/>
              <a:cs typeface="Calibri"/>
              <a:sym typeface="Calibri"/>
            </a:endParaRPr>
          </a:p>
        </p:txBody>
      </p:sp>
      <p:sp>
        <p:nvSpPr>
          <p:cNvPr id="158" name="Google Shape;158;p17"/>
          <p:cNvSpPr/>
          <p:nvPr/>
        </p:nvSpPr>
        <p:spPr>
          <a:xfrm>
            <a:off x="3213150" y="7051025"/>
            <a:ext cx="5688300" cy="2002500"/>
          </a:xfrm>
          <a:prstGeom prst="rect">
            <a:avLst/>
          </a:prstGeom>
          <a:solidFill>
            <a:srgbClr val="3173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US" sz="2500">
                <a:solidFill>
                  <a:schemeClr val="lt1"/>
                </a:solidFill>
                <a:latin typeface="Montserrat"/>
                <a:ea typeface="Montserrat"/>
                <a:cs typeface="Montserrat"/>
                <a:sym typeface="Montserrat"/>
              </a:rPr>
              <a:t>7. </a:t>
            </a:r>
            <a:r>
              <a:rPr b="1" lang="en-US" sz="2500">
                <a:solidFill>
                  <a:schemeClr val="lt1"/>
                </a:solidFill>
                <a:latin typeface="Montserrat"/>
                <a:ea typeface="Montserrat"/>
                <a:cs typeface="Montserrat"/>
                <a:sym typeface="Montserrat"/>
              </a:rPr>
              <a:t>Monitoring App</a:t>
            </a:r>
            <a:endParaRPr>
              <a:solidFill>
                <a:schemeClr val="lt1"/>
              </a:solidFill>
              <a:latin typeface="Calibri"/>
              <a:ea typeface="Calibri"/>
              <a:cs typeface="Calibri"/>
              <a:sym typeface="Calibri"/>
            </a:endParaRPr>
          </a:p>
        </p:txBody>
      </p:sp>
      <p:sp>
        <p:nvSpPr>
          <p:cNvPr id="159" name="Google Shape;159;p17"/>
          <p:cNvSpPr/>
          <p:nvPr/>
        </p:nvSpPr>
        <p:spPr>
          <a:xfrm>
            <a:off x="9510325" y="7029000"/>
            <a:ext cx="5688300" cy="2002500"/>
          </a:xfrm>
          <a:prstGeom prst="rect">
            <a:avLst/>
          </a:prstGeom>
          <a:solidFill>
            <a:srgbClr val="3173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US" sz="2500">
                <a:solidFill>
                  <a:schemeClr val="lt1"/>
                </a:solidFill>
                <a:latin typeface="Montserrat"/>
                <a:ea typeface="Montserrat"/>
                <a:cs typeface="Montserrat"/>
                <a:sym typeface="Montserrat"/>
              </a:rPr>
              <a:t>8. </a:t>
            </a:r>
            <a:r>
              <a:rPr b="1" lang="en-US" sz="2500">
                <a:solidFill>
                  <a:schemeClr val="lt1"/>
                </a:solidFill>
                <a:latin typeface="Montserrat"/>
                <a:ea typeface="Montserrat"/>
                <a:cs typeface="Montserrat"/>
                <a:sym typeface="Montserrat"/>
              </a:rPr>
              <a:t>Questions?</a:t>
            </a:r>
            <a:endParaRPr>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p:nvPr/>
        </p:nvSpPr>
        <p:spPr>
          <a:xfrm rot="4405461">
            <a:off x="10453005" y="-1765619"/>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4">
              <a:alphaModFix amt="55000"/>
            </a:blip>
            <a:stretch>
              <a:fillRect b="0" l="0" r="0" t="0"/>
            </a:stretch>
          </a:blipFill>
          <a:ln>
            <a:noFill/>
          </a:ln>
        </p:spPr>
      </p:sp>
      <p:sp>
        <p:nvSpPr>
          <p:cNvPr id="165" name="Google Shape;165;p18"/>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5">
              <a:alphaModFix/>
            </a:blip>
            <a:stretch>
              <a:fillRect b="0" l="0" r="0" t="0"/>
            </a:stretch>
          </a:blipFill>
          <a:ln>
            <a:noFill/>
          </a:ln>
        </p:spPr>
      </p:sp>
      <p:sp>
        <p:nvSpPr>
          <p:cNvPr id="166" name="Google Shape;166;p18"/>
          <p:cNvSpPr txBox="1"/>
          <p:nvPr/>
        </p:nvSpPr>
        <p:spPr>
          <a:xfrm>
            <a:off x="489225" y="212850"/>
            <a:ext cx="168999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Westmoreland Sanitary Landfill</a:t>
            </a:r>
            <a:endParaRPr b="1" sz="8900">
              <a:solidFill>
                <a:srgbClr val="31737F"/>
              </a:solidFill>
              <a:latin typeface="Montserrat"/>
              <a:ea typeface="Montserrat"/>
              <a:cs typeface="Montserrat"/>
              <a:sym typeface="Montserrat"/>
            </a:endParaRPr>
          </a:p>
        </p:txBody>
      </p:sp>
      <p:sp>
        <p:nvSpPr>
          <p:cNvPr id="167" name="Google Shape;167;p18"/>
          <p:cNvSpPr txBox="1"/>
          <p:nvPr/>
        </p:nvSpPr>
        <p:spPr>
          <a:xfrm>
            <a:off x="1803825" y="3009575"/>
            <a:ext cx="16304400" cy="54483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WSL (Westmoreland Sanitary Landfill) has been trying to dispose of radioactive, toxic leachate for over a decade</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WSL has multiple consent orders for violating PA laws for handling leachate</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1" marL="9144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Consent Order: Department of Environmental Protection (DEP) says the WSL broke the law, WSL agrees and promises to take steps to stop</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WSL tried and failed to obtain a permit for a </a:t>
            </a:r>
            <a:r>
              <a:rPr lang="en-US" sz="3200">
                <a:solidFill>
                  <a:schemeClr val="dk1"/>
                </a:solidFill>
                <a:latin typeface="Montserrat"/>
                <a:ea typeface="Montserrat"/>
                <a:cs typeface="Montserrat"/>
                <a:sym typeface="Montserrat"/>
              </a:rPr>
              <a:t>Leachate Evaporator in 2024</a:t>
            </a:r>
            <a:endParaRPr sz="3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WSL is now proposing an additional outfall (wastewater discharge point), outfall 4, to dump contaminated water into the Mon River</a:t>
            </a:r>
            <a:endParaRPr sz="3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3200">
              <a:solidFill>
                <a:schemeClr val="dk1"/>
              </a:solidFill>
              <a:latin typeface="Montserrat"/>
              <a:ea typeface="Montserrat"/>
              <a:cs typeface="Montserrat"/>
              <a:sym typeface="Montserrat"/>
            </a:endParaRPr>
          </a:p>
        </p:txBody>
      </p:sp>
      <p:grpSp>
        <p:nvGrpSpPr>
          <p:cNvPr id="168" name="Google Shape;168;p18"/>
          <p:cNvGrpSpPr/>
          <p:nvPr/>
        </p:nvGrpSpPr>
        <p:grpSpPr>
          <a:xfrm>
            <a:off x="0" y="8457874"/>
            <a:ext cx="18288000" cy="1903911"/>
            <a:chOff x="0" y="-38100"/>
            <a:chExt cx="812800" cy="84619"/>
          </a:xfrm>
        </p:grpSpPr>
        <p:sp>
          <p:nvSpPr>
            <p:cNvPr id="169" name="Google Shape;169;p18"/>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170" name="Google Shape;170;p18"/>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71" name="Google Shape;171;p18"/>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6">
              <a:alphaModFix/>
            </a:blip>
            <a:stretch>
              <a:fillRect b="0" l="0" r="0" t="0"/>
            </a:stretch>
          </a:blipFill>
          <a:ln>
            <a:noFill/>
          </a:ln>
        </p:spPr>
      </p:sp>
      <p:sp>
        <p:nvSpPr>
          <p:cNvPr id="172" name="Google Shape;172;p18"/>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7">
              <a:alphaModFix/>
            </a:blip>
            <a:stretch>
              <a:fillRect b="0" l="0" r="0" t="0"/>
            </a:stretch>
          </a:blipFill>
          <a:ln>
            <a:noFill/>
          </a:ln>
        </p:spPr>
      </p:sp>
      <p:sp>
        <p:nvSpPr>
          <p:cNvPr id="173" name="Google Shape;173;p18"/>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8">
              <a:alphaModFix/>
            </a:blip>
            <a:stretch>
              <a:fillRect b="-174158" l="-24888" r="-26299" t="-174171"/>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9"/>
          <p:cNvSpPr/>
          <p:nvPr/>
        </p:nvSpPr>
        <p:spPr>
          <a:xfrm rot="-1111642">
            <a:off x="10795071" y="3340137"/>
            <a:ext cx="10443683" cy="8487866"/>
          </a:xfrm>
          <a:custGeom>
            <a:rect b="b" l="l" r="r" t="t"/>
            <a:pathLst>
              <a:path extrusionOk="0" h="8487866" w="10443683">
                <a:moveTo>
                  <a:pt x="0" y="0"/>
                </a:moveTo>
                <a:lnTo>
                  <a:pt x="10443682" y="0"/>
                </a:lnTo>
                <a:lnTo>
                  <a:pt x="10443682" y="8487865"/>
                </a:lnTo>
                <a:lnTo>
                  <a:pt x="0" y="8487865"/>
                </a:lnTo>
                <a:lnTo>
                  <a:pt x="0" y="0"/>
                </a:lnTo>
                <a:close/>
              </a:path>
            </a:pathLst>
          </a:custGeom>
          <a:blipFill rotWithShape="1">
            <a:blip r:embed="rId4">
              <a:alphaModFix amt="50000"/>
            </a:blip>
            <a:stretch>
              <a:fillRect b="0" l="0" r="0" t="0"/>
            </a:stretch>
          </a:blipFill>
          <a:ln>
            <a:noFill/>
          </a:ln>
        </p:spPr>
      </p:sp>
      <p:sp>
        <p:nvSpPr>
          <p:cNvPr id="179" name="Google Shape;179;p19"/>
          <p:cNvSpPr/>
          <p:nvPr/>
        </p:nvSpPr>
        <p:spPr>
          <a:xfrm rot="5667225">
            <a:off x="-7298386" y="-6681073"/>
            <a:ext cx="10422938" cy="8471006"/>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5">
              <a:alphaModFix/>
            </a:blip>
            <a:stretch>
              <a:fillRect b="0" l="0" r="0" t="0"/>
            </a:stretch>
          </a:blipFill>
          <a:ln>
            <a:noFill/>
          </a:ln>
        </p:spPr>
      </p:sp>
      <p:sp>
        <p:nvSpPr>
          <p:cNvPr id="180" name="Google Shape;180;p19"/>
          <p:cNvSpPr txBox="1"/>
          <p:nvPr/>
        </p:nvSpPr>
        <p:spPr>
          <a:xfrm>
            <a:off x="489225" y="212850"/>
            <a:ext cx="127422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Landfill Leachate</a:t>
            </a:r>
            <a:endParaRPr b="1" sz="8900">
              <a:solidFill>
                <a:srgbClr val="31737F"/>
              </a:solidFill>
              <a:latin typeface="Montserrat"/>
              <a:ea typeface="Montserrat"/>
              <a:cs typeface="Montserrat"/>
              <a:sym typeface="Montserrat"/>
            </a:endParaRPr>
          </a:p>
        </p:txBody>
      </p:sp>
      <p:sp>
        <p:nvSpPr>
          <p:cNvPr id="181" name="Google Shape;181;p19"/>
          <p:cNvSpPr txBox="1"/>
          <p:nvPr/>
        </p:nvSpPr>
        <p:spPr>
          <a:xfrm>
            <a:off x="1125600" y="1786000"/>
            <a:ext cx="8292900" cy="7080600"/>
          </a:xfrm>
          <a:prstGeom prst="rect">
            <a:avLst/>
          </a:prstGeom>
          <a:noFill/>
          <a:ln>
            <a:noFill/>
          </a:ln>
        </p:spPr>
        <p:txBody>
          <a:bodyPr anchorCtr="0" anchor="t" bIns="91425" lIns="91425" spcFirstLastPara="1" rIns="91425" wrap="square" tIns="91425">
            <a:spAutoFit/>
          </a:bodyPr>
          <a:lstStyle/>
          <a:p>
            <a:pPr indent="-431800" lvl="0" marL="457200" rtl="0" algn="l">
              <a:spcBef>
                <a:spcPts val="0"/>
              </a:spcBef>
              <a:spcAft>
                <a:spcPts val="0"/>
              </a:spcAft>
              <a:buClr>
                <a:schemeClr val="dk1"/>
              </a:buClr>
              <a:buSzPts val="3200"/>
              <a:buFont typeface="Montserrat"/>
              <a:buChar char="●"/>
            </a:pPr>
            <a:r>
              <a:rPr lang="en-US" sz="3200">
                <a:latin typeface="Montserrat"/>
                <a:ea typeface="Montserrat"/>
                <a:cs typeface="Montserrat"/>
                <a:sym typeface="Montserrat"/>
              </a:rPr>
              <a:t>WSL generates leachate containing chlorides and radiation from fracking waste</a:t>
            </a:r>
            <a:endParaRPr sz="3200">
              <a:latin typeface="Montserrat"/>
              <a:ea typeface="Montserrat"/>
              <a:cs typeface="Montserrat"/>
              <a:sym typeface="Montserrat"/>
            </a:endParaRPr>
          </a:p>
          <a:p>
            <a:pPr indent="0" lvl="0" marL="457200" rtl="0" algn="l">
              <a:spcBef>
                <a:spcPts val="0"/>
              </a:spcBef>
              <a:spcAft>
                <a:spcPts val="0"/>
              </a:spcAft>
              <a:buNone/>
            </a:pPr>
            <a:r>
              <a:t/>
            </a:r>
            <a:endParaRPr sz="3200">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latin typeface="Montserrat"/>
                <a:ea typeface="Montserrat"/>
                <a:cs typeface="Montserrat"/>
                <a:sym typeface="Montserrat"/>
              </a:rPr>
              <a:t>WSL leachate was rejected by the Belle Vernon Treatment Works, is too expensive to truck off site to treatment facilities long term, and can’t be safely evaporated into the air</a:t>
            </a:r>
            <a:endParaRPr sz="3200">
              <a:latin typeface="Montserrat"/>
              <a:ea typeface="Montserrat"/>
              <a:cs typeface="Montserrat"/>
              <a:sym typeface="Montserrat"/>
            </a:endParaRPr>
          </a:p>
          <a:p>
            <a:pPr indent="0" lvl="0" marL="457200" rtl="0" algn="l">
              <a:spcBef>
                <a:spcPts val="0"/>
              </a:spcBef>
              <a:spcAft>
                <a:spcPts val="0"/>
              </a:spcAft>
              <a:buNone/>
            </a:pPr>
            <a:r>
              <a:t/>
            </a:r>
            <a:endParaRPr sz="3200">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latin typeface="Montserrat"/>
                <a:ea typeface="Montserrat"/>
                <a:cs typeface="Montserrat"/>
                <a:sym typeface="Montserrat"/>
              </a:rPr>
              <a:t>WSL’s latest attempt to solve its leachate problem: on-site treatment and discharge into the Monongahela River</a:t>
            </a:r>
            <a:endParaRPr sz="3200">
              <a:latin typeface="Montserrat"/>
              <a:ea typeface="Montserrat"/>
              <a:cs typeface="Montserrat"/>
              <a:sym typeface="Montserrat"/>
            </a:endParaRPr>
          </a:p>
        </p:txBody>
      </p:sp>
      <p:pic>
        <p:nvPicPr>
          <p:cNvPr id="182" name="Google Shape;182;p19"/>
          <p:cNvPicPr preferRelativeResize="0"/>
          <p:nvPr/>
        </p:nvPicPr>
        <p:blipFill rotWithShape="1">
          <a:blip r:embed="rId6">
            <a:alphaModFix/>
          </a:blip>
          <a:srcRect b="29088" l="21240" r="24807" t="0"/>
          <a:stretch/>
        </p:blipFill>
        <p:spPr>
          <a:xfrm>
            <a:off x="9900025" y="1568225"/>
            <a:ext cx="8124500" cy="8008451"/>
          </a:xfrm>
          <a:prstGeom prst="rect">
            <a:avLst/>
          </a:prstGeom>
          <a:noFill/>
          <a:ln>
            <a:noFill/>
          </a:ln>
        </p:spPr>
      </p:pic>
      <p:grpSp>
        <p:nvGrpSpPr>
          <p:cNvPr id="183" name="Google Shape;183;p19"/>
          <p:cNvGrpSpPr/>
          <p:nvPr/>
        </p:nvGrpSpPr>
        <p:grpSpPr>
          <a:xfrm>
            <a:off x="0" y="8457874"/>
            <a:ext cx="18288000" cy="1903911"/>
            <a:chOff x="0" y="-38100"/>
            <a:chExt cx="812800" cy="84619"/>
          </a:xfrm>
        </p:grpSpPr>
        <p:sp>
          <p:nvSpPr>
            <p:cNvPr id="184" name="Google Shape;184;p19"/>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185" name="Google Shape;185;p19"/>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0"/>
          <p:cNvSpPr/>
          <p:nvPr/>
        </p:nvSpPr>
        <p:spPr>
          <a:xfrm rot="4405461">
            <a:off x="10453005" y="-1765619"/>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4">
              <a:alphaModFix amt="55000"/>
            </a:blip>
            <a:stretch>
              <a:fillRect b="0" l="0" r="0" t="0"/>
            </a:stretch>
          </a:blipFill>
          <a:ln>
            <a:noFill/>
          </a:ln>
        </p:spPr>
      </p:sp>
      <p:sp>
        <p:nvSpPr>
          <p:cNvPr id="191" name="Google Shape;191;p20"/>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5">
              <a:alphaModFix/>
            </a:blip>
            <a:stretch>
              <a:fillRect b="0" l="0" r="0" t="0"/>
            </a:stretch>
          </a:blipFill>
          <a:ln>
            <a:noFill/>
          </a:ln>
        </p:spPr>
      </p:sp>
      <p:sp>
        <p:nvSpPr>
          <p:cNvPr id="192" name="Google Shape;192;p20"/>
          <p:cNvSpPr txBox="1"/>
          <p:nvPr/>
        </p:nvSpPr>
        <p:spPr>
          <a:xfrm>
            <a:off x="489225" y="212850"/>
            <a:ext cx="168999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Clean</a:t>
            </a:r>
            <a:r>
              <a:rPr b="1" lang="en-US" sz="8900">
                <a:solidFill>
                  <a:srgbClr val="31737F"/>
                </a:solidFill>
                <a:latin typeface="Montserrat"/>
                <a:ea typeface="Montserrat"/>
                <a:cs typeface="Montserrat"/>
                <a:sym typeface="Montserrat"/>
              </a:rPr>
              <a:t> Water Act (CWA)</a:t>
            </a:r>
            <a:endParaRPr b="1" sz="8900">
              <a:solidFill>
                <a:srgbClr val="31737F"/>
              </a:solidFill>
              <a:latin typeface="Montserrat"/>
              <a:ea typeface="Montserrat"/>
              <a:cs typeface="Montserrat"/>
              <a:sym typeface="Montserrat"/>
            </a:endParaRPr>
          </a:p>
        </p:txBody>
      </p:sp>
      <p:sp>
        <p:nvSpPr>
          <p:cNvPr id="193" name="Google Shape;193;p20"/>
          <p:cNvSpPr txBox="1"/>
          <p:nvPr/>
        </p:nvSpPr>
        <p:spPr>
          <a:xfrm>
            <a:off x="1064200" y="1813325"/>
            <a:ext cx="10607700" cy="7113900"/>
          </a:xfrm>
          <a:prstGeom prst="rect">
            <a:avLst/>
          </a:prstGeom>
          <a:noFill/>
          <a:ln>
            <a:noFill/>
          </a:ln>
        </p:spPr>
        <p:txBody>
          <a:bodyPr anchorCtr="0" anchor="t" bIns="91425" lIns="91425" spcFirstLastPara="1" rIns="91425" wrap="square" tIns="91425">
            <a:noAutofit/>
          </a:bodyPr>
          <a:lstStyle/>
          <a:p>
            <a:pPr indent="-450850" lvl="0" marL="457200" rtl="0" algn="l">
              <a:lnSpc>
                <a:spcPct val="115000"/>
              </a:lnSpc>
              <a:spcBef>
                <a:spcPts val="0"/>
              </a:spcBef>
              <a:spcAft>
                <a:spcPts val="0"/>
              </a:spcAft>
              <a:buClr>
                <a:schemeClr val="dk1"/>
              </a:buClr>
              <a:buSzPts val="3500"/>
              <a:buFont typeface="Montserrat"/>
              <a:buChar char="●"/>
            </a:pPr>
            <a:r>
              <a:rPr lang="en-US" sz="3500">
                <a:solidFill>
                  <a:schemeClr val="dk1"/>
                </a:solidFill>
                <a:latin typeface="Montserrat"/>
                <a:ea typeface="Montserrat"/>
                <a:cs typeface="Montserrat"/>
                <a:sym typeface="Montserrat"/>
              </a:rPr>
              <a:t>1972 Federal Legislation aimed at  drinkable, fishable, swimmable waters</a:t>
            </a:r>
            <a:endParaRPr sz="3500">
              <a:solidFill>
                <a:schemeClr val="dk1"/>
              </a:solidFill>
              <a:latin typeface="Montserrat"/>
              <a:ea typeface="Montserrat"/>
              <a:cs typeface="Montserrat"/>
              <a:sym typeface="Montserrat"/>
            </a:endParaRPr>
          </a:p>
          <a:p>
            <a:pPr indent="-450850" lvl="0" marL="457200" rtl="0" algn="l">
              <a:lnSpc>
                <a:spcPct val="115000"/>
              </a:lnSpc>
              <a:spcBef>
                <a:spcPts val="0"/>
              </a:spcBef>
              <a:spcAft>
                <a:spcPts val="0"/>
              </a:spcAft>
              <a:buClr>
                <a:schemeClr val="dk1"/>
              </a:buClr>
              <a:buSzPts val="3500"/>
              <a:buFont typeface="Montserrat"/>
              <a:buChar char="●"/>
            </a:pPr>
            <a:r>
              <a:rPr lang="en-US" sz="3500">
                <a:solidFill>
                  <a:schemeClr val="dk1"/>
                </a:solidFill>
                <a:latin typeface="Montserrat"/>
                <a:ea typeface="Montserrat"/>
                <a:cs typeface="Montserrat"/>
                <a:sym typeface="Montserrat"/>
              </a:rPr>
              <a:t>CWA Regulates all discharges into the Waters of the United States</a:t>
            </a:r>
            <a:endParaRPr sz="3500">
              <a:solidFill>
                <a:schemeClr val="dk1"/>
              </a:solidFill>
              <a:latin typeface="Montserrat"/>
              <a:ea typeface="Montserrat"/>
              <a:cs typeface="Montserrat"/>
              <a:sym typeface="Montserrat"/>
            </a:endParaRPr>
          </a:p>
          <a:p>
            <a:pPr indent="-450850" lvl="1" marL="1371600" rtl="0" algn="l">
              <a:lnSpc>
                <a:spcPct val="115000"/>
              </a:lnSpc>
              <a:spcBef>
                <a:spcPts val="0"/>
              </a:spcBef>
              <a:spcAft>
                <a:spcPts val="0"/>
              </a:spcAft>
              <a:buClr>
                <a:schemeClr val="dk1"/>
              </a:buClr>
              <a:buSzPts val="3500"/>
              <a:buFont typeface="Montserrat"/>
              <a:buChar char="○"/>
            </a:pPr>
            <a:r>
              <a:rPr lang="en-US" sz="3500">
                <a:solidFill>
                  <a:schemeClr val="dk1"/>
                </a:solidFill>
                <a:latin typeface="Montserrat"/>
                <a:ea typeface="Montserrat"/>
                <a:cs typeface="Montserrat"/>
                <a:sym typeface="Montserrat"/>
              </a:rPr>
              <a:t>Regulated through National Pollutant Discharge Elimination System (NPDES)</a:t>
            </a:r>
            <a:endParaRPr sz="3500">
              <a:solidFill>
                <a:schemeClr val="dk1"/>
              </a:solidFill>
              <a:latin typeface="Montserrat"/>
              <a:ea typeface="Montserrat"/>
              <a:cs typeface="Montserrat"/>
              <a:sym typeface="Montserrat"/>
            </a:endParaRPr>
          </a:p>
          <a:p>
            <a:pPr indent="-450850" lvl="1" marL="1371600" rtl="0" algn="l">
              <a:lnSpc>
                <a:spcPct val="115000"/>
              </a:lnSpc>
              <a:spcBef>
                <a:spcPts val="0"/>
              </a:spcBef>
              <a:spcAft>
                <a:spcPts val="0"/>
              </a:spcAft>
              <a:buClr>
                <a:schemeClr val="dk1"/>
              </a:buClr>
              <a:buSzPts val="3500"/>
              <a:buFont typeface="Montserrat"/>
              <a:buChar char="○"/>
            </a:pPr>
            <a:r>
              <a:rPr lang="en-US" sz="3500">
                <a:solidFill>
                  <a:schemeClr val="dk1"/>
                </a:solidFill>
                <a:latin typeface="Montserrat"/>
                <a:ea typeface="Montserrat"/>
                <a:cs typeface="Montserrat"/>
                <a:sym typeface="Montserrat"/>
              </a:rPr>
              <a:t>Enforced by the US Environmental Protection Agency</a:t>
            </a:r>
            <a:endParaRPr sz="3500">
              <a:solidFill>
                <a:schemeClr val="dk1"/>
              </a:solidFill>
              <a:latin typeface="Montserrat"/>
              <a:ea typeface="Montserrat"/>
              <a:cs typeface="Montserrat"/>
              <a:sym typeface="Montserrat"/>
            </a:endParaRPr>
          </a:p>
          <a:p>
            <a:pPr indent="-450850" lvl="1" marL="1371600" rtl="0" algn="l">
              <a:lnSpc>
                <a:spcPct val="115000"/>
              </a:lnSpc>
              <a:spcBef>
                <a:spcPts val="0"/>
              </a:spcBef>
              <a:spcAft>
                <a:spcPts val="0"/>
              </a:spcAft>
              <a:buClr>
                <a:schemeClr val="dk1"/>
              </a:buClr>
              <a:buSzPts val="3500"/>
              <a:buFont typeface="Montserrat"/>
              <a:buChar char="○"/>
            </a:pPr>
            <a:r>
              <a:rPr lang="en-US" sz="3500">
                <a:solidFill>
                  <a:schemeClr val="dk1"/>
                </a:solidFill>
                <a:latin typeface="Montserrat"/>
                <a:ea typeface="Montserrat"/>
                <a:cs typeface="Montserrat"/>
                <a:sym typeface="Montserrat"/>
              </a:rPr>
              <a:t>Delegated oversight to the PA Department of Environmental Protection</a:t>
            </a:r>
            <a:endParaRPr sz="3500">
              <a:solidFill>
                <a:schemeClr val="dk1"/>
              </a:solidFill>
              <a:latin typeface="Montserrat"/>
              <a:ea typeface="Montserrat"/>
              <a:cs typeface="Montserrat"/>
              <a:sym typeface="Montserrat"/>
            </a:endParaRPr>
          </a:p>
        </p:txBody>
      </p:sp>
      <p:grpSp>
        <p:nvGrpSpPr>
          <p:cNvPr id="194" name="Google Shape;194;p20"/>
          <p:cNvGrpSpPr/>
          <p:nvPr/>
        </p:nvGrpSpPr>
        <p:grpSpPr>
          <a:xfrm>
            <a:off x="0" y="8457874"/>
            <a:ext cx="18288000" cy="1903911"/>
            <a:chOff x="0" y="-38100"/>
            <a:chExt cx="812800" cy="84619"/>
          </a:xfrm>
        </p:grpSpPr>
        <p:sp>
          <p:nvSpPr>
            <p:cNvPr id="195" name="Google Shape;195;p20"/>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196" name="Google Shape;196;p20"/>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97" name="Google Shape;197;p20"/>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6">
              <a:alphaModFix/>
            </a:blip>
            <a:stretch>
              <a:fillRect b="0" l="0" r="0" t="0"/>
            </a:stretch>
          </a:blipFill>
          <a:ln>
            <a:noFill/>
          </a:ln>
        </p:spPr>
      </p:sp>
      <p:sp>
        <p:nvSpPr>
          <p:cNvPr id="198" name="Google Shape;198;p20"/>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7">
              <a:alphaModFix/>
            </a:blip>
            <a:stretch>
              <a:fillRect b="0" l="0" r="0" t="0"/>
            </a:stretch>
          </a:blipFill>
          <a:ln>
            <a:noFill/>
          </a:ln>
        </p:spPr>
      </p:sp>
      <p:sp>
        <p:nvSpPr>
          <p:cNvPr id="199" name="Google Shape;199;p20"/>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8">
              <a:alphaModFix/>
            </a:blip>
            <a:stretch>
              <a:fillRect b="-174158" l="-24888" r="-26299" t="-174171"/>
            </a:stretch>
          </a:blipFill>
          <a:ln>
            <a:noFill/>
          </a:ln>
        </p:spPr>
      </p:sp>
      <p:pic>
        <p:nvPicPr>
          <p:cNvPr id="200" name="Google Shape;200;p20"/>
          <p:cNvPicPr preferRelativeResize="0"/>
          <p:nvPr/>
        </p:nvPicPr>
        <p:blipFill>
          <a:blip r:embed="rId9">
            <a:alphaModFix/>
          </a:blip>
          <a:stretch>
            <a:fillRect/>
          </a:stretch>
        </p:blipFill>
        <p:spPr>
          <a:xfrm>
            <a:off x="12030800" y="2300575"/>
            <a:ext cx="5965025" cy="44737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1"/>
          <p:cNvSpPr/>
          <p:nvPr/>
        </p:nvSpPr>
        <p:spPr>
          <a:xfrm rot="4405461">
            <a:off x="10453005" y="-1765619"/>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4">
              <a:alphaModFix amt="55000"/>
            </a:blip>
            <a:stretch>
              <a:fillRect b="0" l="0" r="0" t="0"/>
            </a:stretch>
          </a:blipFill>
          <a:ln>
            <a:noFill/>
          </a:ln>
        </p:spPr>
      </p:sp>
      <p:sp>
        <p:nvSpPr>
          <p:cNvPr id="206" name="Google Shape;206;p21"/>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5">
              <a:alphaModFix/>
            </a:blip>
            <a:stretch>
              <a:fillRect b="0" l="0" r="0" t="0"/>
            </a:stretch>
          </a:blipFill>
          <a:ln>
            <a:noFill/>
          </a:ln>
        </p:spPr>
      </p:sp>
      <p:sp>
        <p:nvSpPr>
          <p:cNvPr id="207" name="Google Shape;207;p21"/>
          <p:cNvSpPr txBox="1"/>
          <p:nvPr/>
        </p:nvSpPr>
        <p:spPr>
          <a:xfrm>
            <a:off x="489225" y="212850"/>
            <a:ext cx="168999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WSL NPDES PERMIT</a:t>
            </a:r>
            <a:endParaRPr b="1" sz="8900">
              <a:solidFill>
                <a:srgbClr val="31737F"/>
              </a:solidFill>
              <a:latin typeface="Montserrat"/>
              <a:ea typeface="Montserrat"/>
              <a:cs typeface="Montserrat"/>
              <a:sym typeface="Montserrat"/>
            </a:endParaRPr>
          </a:p>
        </p:txBody>
      </p:sp>
      <p:sp>
        <p:nvSpPr>
          <p:cNvPr id="208" name="Google Shape;208;p21"/>
          <p:cNvSpPr txBox="1"/>
          <p:nvPr/>
        </p:nvSpPr>
        <p:spPr>
          <a:xfrm>
            <a:off x="388750" y="2123200"/>
            <a:ext cx="15030000" cy="71637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Outfalls 1 - 3:  Current discharge points</a:t>
            </a:r>
            <a:endParaRPr sz="3200">
              <a:solidFill>
                <a:schemeClr val="dk1"/>
              </a:solidFill>
              <a:latin typeface="Montserrat"/>
              <a:ea typeface="Montserrat"/>
              <a:cs typeface="Montserrat"/>
              <a:sym typeface="Montserrat"/>
            </a:endParaRPr>
          </a:p>
          <a:p>
            <a:pPr indent="-431800" lvl="1" marL="13716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Monitor &amp; Report Only</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0" marL="4572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Outfall 4:  NEW</a:t>
            </a:r>
            <a:endParaRPr sz="3200">
              <a:solidFill>
                <a:schemeClr val="dk1"/>
              </a:solidFill>
              <a:latin typeface="Montserrat"/>
              <a:ea typeface="Montserrat"/>
              <a:cs typeface="Montserrat"/>
              <a:sym typeface="Montserrat"/>
            </a:endParaRPr>
          </a:p>
          <a:p>
            <a:pPr indent="0" lvl="0" marL="914400" rtl="0" algn="l">
              <a:spcBef>
                <a:spcPts val="0"/>
              </a:spcBef>
              <a:spcAft>
                <a:spcPts val="0"/>
              </a:spcAft>
              <a:buNone/>
            </a:pPr>
            <a:r>
              <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1"/>
              </a:solidFill>
              <a:latin typeface="Montserrat"/>
              <a:ea typeface="Montserrat"/>
              <a:cs typeface="Montserrat"/>
              <a:sym typeface="Montserrat"/>
            </a:endParaRPr>
          </a:p>
          <a:p>
            <a:pPr indent="-431800" lvl="1" marL="13716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Monitor &amp; Report only</a:t>
            </a:r>
            <a:endParaRPr sz="3200">
              <a:solidFill>
                <a:schemeClr val="dk1"/>
              </a:solidFill>
              <a:latin typeface="Montserrat"/>
              <a:ea typeface="Montserrat"/>
              <a:cs typeface="Montserrat"/>
              <a:sym typeface="Montserrat"/>
            </a:endParaRPr>
          </a:p>
          <a:p>
            <a:pPr indent="-431800" lvl="2" marL="1828800" rtl="0" algn="l">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PFOA, PFOS, HFPO-DA, PFBS (PFAS contaminants)</a:t>
            </a:r>
            <a:endParaRPr sz="3200">
              <a:solidFill>
                <a:schemeClr val="dk1"/>
              </a:solidFill>
              <a:latin typeface="Montserrat"/>
              <a:ea typeface="Montserrat"/>
              <a:cs typeface="Montserrat"/>
              <a:sym typeface="Montserrat"/>
            </a:endParaRPr>
          </a:p>
        </p:txBody>
      </p:sp>
      <p:grpSp>
        <p:nvGrpSpPr>
          <p:cNvPr id="209" name="Google Shape;209;p21"/>
          <p:cNvGrpSpPr/>
          <p:nvPr/>
        </p:nvGrpSpPr>
        <p:grpSpPr>
          <a:xfrm>
            <a:off x="0" y="8457874"/>
            <a:ext cx="18288000" cy="1903911"/>
            <a:chOff x="0" y="-38100"/>
            <a:chExt cx="812800" cy="84619"/>
          </a:xfrm>
        </p:grpSpPr>
        <p:sp>
          <p:nvSpPr>
            <p:cNvPr id="210" name="Google Shape;210;p21"/>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211" name="Google Shape;211;p21"/>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212" name="Google Shape;212;p21"/>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6">
              <a:alphaModFix/>
            </a:blip>
            <a:stretch>
              <a:fillRect b="0" l="0" r="0" t="0"/>
            </a:stretch>
          </a:blipFill>
          <a:ln>
            <a:noFill/>
          </a:ln>
        </p:spPr>
      </p:sp>
      <p:sp>
        <p:nvSpPr>
          <p:cNvPr id="213" name="Google Shape;213;p21"/>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7">
              <a:alphaModFix/>
            </a:blip>
            <a:stretch>
              <a:fillRect b="0" l="0" r="0" t="0"/>
            </a:stretch>
          </a:blipFill>
          <a:ln>
            <a:noFill/>
          </a:ln>
        </p:spPr>
      </p:sp>
      <p:sp>
        <p:nvSpPr>
          <p:cNvPr id="214" name="Google Shape;214;p21"/>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8">
              <a:alphaModFix/>
            </a:blip>
            <a:stretch>
              <a:fillRect b="-174158" l="-24888" r="-26299" t="-174171"/>
            </a:stretch>
          </a:blipFill>
          <a:ln>
            <a:noFill/>
          </a:ln>
        </p:spPr>
      </p:sp>
      <p:pic>
        <p:nvPicPr>
          <p:cNvPr id="215" name="Google Shape;215;p21"/>
          <p:cNvPicPr preferRelativeResize="0"/>
          <p:nvPr/>
        </p:nvPicPr>
        <p:blipFill>
          <a:blip r:embed="rId9">
            <a:alphaModFix/>
          </a:blip>
          <a:stretch>
            <a:fillRect/>
          </a:stretch>
        </p:blipFill>
        <p:spPr>
          <a:xfrm>
            <a:off x="1163975" y="4341326"/>
            <a:ext cx="6816050" cy="3686900"/>
          </a:xfrm>
          <a:prstGeom prst="rect">
            <a:avLst/>
          </a:prstGeom>
          <a:noFill/>
          <a:ln>
            <a:noFill/>
          </a:ln>
        </p:spPr>
      </p:pic>
      <p:sp>
        <p:nvSpPr>
          <p:cNvPr id="216" name="Google Shape;216;p21"/>
          <p:cNvSpPr txBox="1"/>
          <p:nvPr/>
        </p:nvSpPr>
        <p:spPr>
          <a:xfrm>
            <a:off x="11121050" y="3277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FF0000"/>
              </a:solidFill>
            </a:endParaRPr>
          </a:p>
        </p:txBody>
      </p:sp>
      <p:pic>
        <p:nvPicPr>
          <p:cNvPr id="217" name="Google Shape;217;p21"/>
          <p:cNvPicPr preferRelativeResize="0"/>
          <p:nvPr/>
        </p:nvPicPr>
        <p:blipFill>
          <a:blip r:embed="rId10">
            <a:alphaModFix/>
          </a:blip>
          <a:stretch>
            <a:fillRect/>
          </a:stretch>
        </p:blipFill>
        <p:spPr>
          <a:xfrm>
            <a:off x="9553449" y="2362402"/>
            <a:ext cx="8120429" cy="5180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2"/>
          <p:cNvSpPr/>
          <p:nvPr/>
        </p:nvSpPr>
        <p:spPr>
          <a:xfrm rot="4405461">
            <a:off x="10453005" y="-1765619"/>
            <a:ext cx="12606176" cy="12606176"/>
          </a:xfrm>
          <a:custGeom>
            <a:rect b="b" l="l" r="r" t="t"/>
            <a:pathLst>
              <a:path extrusionOk="0" h="12618604" w="12618604">
                <a:moveTo>
                  <a:pt x="0" y="0"/>
                </a:moveTo>
                <a:lnTo>
                  <a:pt x="12618604" y="0"/>
                </a:lnTo>
                <a:lnTo>
                  <a:pt x="12618604" y="12618604"/>
                </a:lnTo>
                <a:lnTo>
                  <a:pt x="0" y="12618604"/>
                </a:lnTo>
                <a:lnTo>
                  <a:pt x="0" y="0"/>
                </a:lnTo>
                <a:close/>
              </a:path>
            </a:pathLst>
          </a:custGeom>
          <a:blipFill rotWithShape="1">
            <a:blip r:embed="rId3">
              <a:alphaModFix amt="55000"/>
            </a:blip>
            <a:stretch>
              <a:fillRect b="0" l="0" r="0" t="0"/>
            </a:stretch>
          </a:blipFill>
          <a:ln>
            <a:noFill/>
          </a:ln>
        </p:spPr>
      </p:sp>
      <p:sp>
        <p:nvSpPr>
          <p:cNvPr id="223" name="Google Shape;223;p22"/>
          <p:cNvSpPr/>
          <p:nvPr/>
        </p:nvSpPr>
        <p:spPr>
          <a:xfrm rot="8606732">
            <a:off x="-4617706" y="-3210021"/>
            <a:ext cx="10433397" cy="8479507"/>
          </a:xfrm>
          <a:custGeom>
            <a:rect b="b" l="l" r="r" t="t"/>
            <a:pathLst>
              <a:path extrusionOk="0" h="8487866" w="10443683">
                <a:moveTo>
                  <a:pt x="0" y="0"/>
                </a:moveTo>
                <a:lnTo>
                  <a:pt x="10443683" y="0"/>
                </a:lnTo>
                <a:lnTo>
                  <a:pt x="10443683" y="8487866"/>
                </a:lnTo>
                <a:lnTo>
                  <a:pt x="0" y="8487866"/>
                </a:lnTo>
                <a:lnTo>
                  <a:pt x="0" y="0"/>
                </a:lnTo>
                <a:close/>
              </a:path>
            </a:pathLst>
          </a:custGeom>
          <a:blipFill rotWithShape="1">
            <a:blip r:embed="rId4">
              <a:alphaModFix/>
            </a:blip>
            <a:stretch>
              <a:fillRect b="0" l="0" r="0" t="0"/>
            </a:stretch>
          </a:blipFill>
          <a:ln>
            <a:noFill/>
          </a:ln>
        </p:spPr>
      </p:sp>
      <p:sp>
        <p:nvSpPr>
          <p:cNvPr id="224" name="Google Shape;224;p22"/>
          <p:cNvSpPr txBox="1"/>
          <p:nvPr/>
        </p:nvSpPr>
        <p:spPr>
          <a:xfrm>
            <a:off x="489225" y="212850"/>
            <a:ext cx="16899900" cy="16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900">
                <a:solidFill>
                  <a:srgbClr val="31737F"/>
                </a:solidFill>
                <a:latin typeface="Montserrat"/>
                <a:ea typeface="Montserrat"/>
                <a:cs typeface="Montserrat"/>
                <a:sym typeface="Montserrat"/>
              </a:rPr>
              <a:t>WSL NPDES PERMIT</a:t>
            </a:r>
            <a:endParaRPr b="1" sz="8900">
              <a:solidFill>
                <a:srgbClr val="31737F"/>
              </a:solidFill>
              <a:latin typeface="Montserrat"/>
              <a:ea typeface="Montserrat"/>
              <a:cs typeface="Montserrat"/>
              <a:sym typeface="Montserrat"/>
            </a:endParaRPr>
          </a:p>
        </p:txBody>
      </p:sp>
      <p:grpSp>
        <p:nvGrpSpPr>
          <p:cNvPr id="225" name="Google Shape;225;p22"/>
          <p:cNvGrpSpPr/>
          <p:nvPr/>
        </p:nvGrpSpPr>
        <p:grpSpPr>
          <a:xfrm>
            <a:off x="0" y="8457874"/>
            <a:ext cx="18288000" cy="1903911"/>
            <a:chOff x="0" y="-38100"/>
            <a:chExt cx="812800" cy="84619"/>
          </a:xfrm>
        </p:grpSpPr>
        <p:sp>
          <p:nvSpPr>
            <p:cNvPr id="226" name="Google Shape;226;p22"/>
            <p:cNvSpPr/>
            <p:nvPr/>
          </p:nvSpPr>
          <p:spPr>
            <a:xfrm>
              <a:off x="0" y="0"/>
              <a:ext cx="812800" cy="46519"/>
            </a:xfrm>
            <a:custGeom>
              <a:rect b="b" l="l" r="r" t="t"/>
              <a:pathLst>
                <a:path extrusionOk="0" h="46519" w="812800">
                  <a:moveTo>
                    <a:pt x="0" y="0"/>
                  </a:moveTo>
                  <a:lnTo>
                    <a:pt x="812800" y="0"/>
                  </a:lnTo>
                  <a:lnTo>
                    <a:pt x="812800" y="46519"/>
                  </a:lnTo>
                  <a:lnTo>
                    <a:pt x="0" y="46519"/>
                  </a:lnTo>
                  <a:close/>
                </a:path>
              </a:pathLst>
            </a:custGeom>
            <a:gradFill>
              <a:gsLst>
                <a:gs pos="0">
                  <a:srgbClr val="31737F"/>
                </a:gs>
                <a:gs pos="50000">
                  <a:srgbClr val="C7EEF3"/>
                </a:gs>
                <a:gs pos="100000">
                  <a:srgbClr val="ADC841"/>
                </a:gs>
              </a:gsLst>
              <a:lin ang="0" scaled="0"/>
            </a:gradFill>
            <a:ln>
              <a:noFill/>
            </a:ln>
          </p:spPr>
        </p:sp>
        <p:sp>
          <p:nvSpPr>
            <p:cNvPr id="227" name="Google Shape;227;p22"/>
            <p:cNvSpPr txBox="1"/>
            <p:nvPr/>
          </p:nvSpPr>
          <p:spPr>
            <a:xfrm>
              <a:off x="0" y="-38100"/>
              <a:ext cx="812700" cy="8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228" name="Google Shape;228;p22"/>
          <p:cNvSpPr/>
          <p:nvPr/>
        </p:nvSpPr>
        <p:spPr>
          <a:xfrm>
            <a:off x="14404377" y="9286970"/>
            <a:ext cx="1711743" cy="1074816"/>
          </a:xfrm>
          <a:custGeom>
            <a:rect b="b" l="l" r="r" t="t"/>
            <a:pathLst>
              <a:path extrusionOk="0" h="1074816" w="1711743">
                <a:moveTo>
                  <a:pt x="0" y="0"/>
                </a:moveTo>
                <a:lnTo>
                  <a:pt x="1711743" y="0"/>
                </a:lnTo>
                <a:lnTo>
                  <a:pt x="1711743" y="1074816"/>
                </a:lnTo>
                <a:lnTo>
                  <a:pt x="0" y="1074816"/>
                </a:lnTo>
                <a:lnTo>
                  <a:pt x="0" y="0"/>
                </a:lnTo>
                <a:close/>
              </a:path>
            </a:pathLst>
          </a:custGeom>
          <a:blipFill rotWithShape="1">
            <a:blip r:embed="rId5">
              <a:alphaModFix/>
            </a:blip>
            <a:stretch>
              <a:fillRect b="0" l="0" r="0" t="0"/>
            </a:stretch>
          </a:blipFill>
          <a:ln>
            <a:noFill/>
          </a:ln>
        </p:spPr>
      </p:sp>
      <p:sp>
        <p:nvSpPr>
          <p:cNvPr id="229" name="Google Shape;229;p22"/>
          <p:cNvSpPr/>
          <p:nvPr/>
        </p:nvSpPr>
        <p:spPr>
          <a:xfrm>
            <a:off x="8057595" y="9466189"/>
            <a:ext cx="4174902" cy="744524"/>
          </a:xfrm>
          <a:custGeom>
            <a:rect b="b" l="l" r="r" t="t"/>
            <a:pathLst>
              <a:path extrusionOk="0" h="744524" w="4174902">
                <a:moveTo>
                  <a:pt x="0" y="0"/>
                </a:moveTo>
                <a:lnTo>
                  <a:pt x="4174902" y="0"/>
                </a:lnTo>
                <a:lnTo>
                  <a:pt x="4174902" y="744524"/>
                </a:lnTo>
                <a:lnTo>
                  <a:pt x="0" y="744524"/>
                </a:lnTo>
                <a:lnTo>
                  <a:pt x="0" y="0"/>
                </a:lnTo>
                <a:close/>
              </a:path>
            </a:pathLst>
          </a:custGeom>
          <a:blipFill rotWithShape="1">
            <a:blip r:embed="rId6">
              <a:alphaModFix/>
            </a:blip>
            <a:stretch>
              <a:fillRect b="0" l="0" r="0" t="0"/>
            </a:stretch>
          </a:blipFill>
          <a:ln>
            <a:noFill/>
          </a:ln>
        </p:spPr>
      </p:sp>
      <p:sp>
        <p:nvSpPr>
          <p:cNvPr id="230" name="Google Shape;230;p22"/>
          <p:cNvSpPr/>
          <p:nvPr/>
        </p:nvSpPr>
        <p:spPr>
          <a:xfrm>
            <a:off x="2171880" y="9331008"/>
            <a:ext cx="3713836" cy="967690"/>
          </a:xfrm>
          <a:custGeom>
            <a:rect b="b" l="l" r="r" t="t"/>
            <a:pathLst>
              <a:path extrusionOk="0" h="967690" w="3713836">
                <a:moveTo>
                  <a:pt x="0" y="0"/>
                </a:moveTo>
                <a:lnTo>
                  <a:pt x="3713836" y="0"/>
                </a:lnTo>
                <a:lnTo>
                  <a:pt x="3713836" y="967690"/>
                </a:lnTo>
                <a:lnTo>
                  <a:pt x="0" y="967690"/>
                </a:lnTo>
                <a:lnTo>
                  <a:pt x="0" y="0"/>
                </a:lnTo>
                <a:close/>
              </a:path>
            </a:pathLst>
          </a:custGeom>
          <a:blipFill rotWithShape="1">
            <a:blip r:embed="rId7">
              <a:alphaModFix/>
            </a:blip>
            <a:stretch>
              <a:fillRect b="-174158" l="-24888" r="-26299" t="-174171"/>
            </a:stretch>
          </a:blipFill>
          <a:ln>
            <a:noFill/>
          </a:ln>
        </p:spPr>
      </p:sp>
      <p:pic>
        <p:nvPicPr>
          <p:cNvPr id="231" name="Google Shape;231;p22"/>
          <p:cNvPicPr preferRelativeResize="0"/>
          <p:nvPr/>
        </p:nvPicPr>
        <p:blipFill>
          <a:blip r:embed="rId8">
            <a:alphaModFix/>
          </a:blip>
          <a:stretch>
            <a:fillRect/>
          </a:stretch>
        </p:blipFill>
        <p:spPr>
          <a:xfrm>
            <a:off x="9894707" y="3751107"/>
            <a:ext cx="7494425" cy="4053850"/>
          </a:xfrm>
          <a:prstGeom prst="rect">
            <a:avLst/>
          </a:prstGeom>
          <a:noFill/>
          <a:ln>
            <a:noFill/>
          </a:ln>
        </p:spPr>
      </p:pic>
      <p:sp>
        <p:nvSpPr>
          <p:cNvPr id="232" name="Google Shape;232;p22"/>
          <p:cNvSpPr txBox="1"/>
          <p:nvPr/>
        </p:nvSpPr>
        <p:spPr>
          <a:xfrm>
            <a:off x="10062725" y="3090450"/>
            <a:ext cx="5921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Montserrat"/>
                <a:ea typeface="Montserrat"/>
                <a:cs typeface="Montserrat"/>
                <a:sym typeface="Montserrat"/>
              </a:rPr>
              <a:t>Outfall 4:  NEW Limits</a:t>
            </a:r>
            <a:endParaRPr/>
          </a:p>
        </p:txBody>
      </p:sp>
      <p:sp>
        <p:nvSpPr>
          <p:cNvPr id="233" name="Google Shape;233;p22"/>
          <p:cNvSpPr txBox="1"/>
          <p:nvPr/>
        </p:nvSpPr>
        <p:spPr>
          <a:xfrm>
            <a:off x="563300" y="3090450"/>
            <a:ext cx="7494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Montserrat"/>
                <a:ea typeface="Montserrat"/>
                <a:cs typeface="Montserrat"/>
                <a:sym typeface="Montserrat"/>
              </a:rPr>
              <a:t>Outfall 1:  Reported Grab Samples</a:t>
            </a:r>
            <a:endParaRPr/>
          </a:p>
        </p:txBody>
      </p:sp>
      <p:pic>
        <p:nvPicPr>
          <p:cNvPr id="234" name="Google Shape;234;p22"/>
          <p:cNvPicPr preferRelativeResize="0"/>
          <p:nvPr/>
        </p:nvPicPr>
        <p:blipFill>
          <a:blip r:embed="rId9">
            <a:alphaModFix/>
          </a:blip>
          <a:stretch>
            <a:fillRect/>
          </a:stretch>
        </p:blipFill>
        <p:spPr>
          <a:xfrm>
            <a:off x="628550" y="3767550"/>
            <a:ext cx="7296025" cy="4448800"/>
          </a:xfrm>
          <a:prstGeom prst="rect">
            <a:avLst/>
          </a:prstGeom>
          <a:noFill/>
          <a:ln>
            <a:noFill/>
          </a:ln>
        </p:spPr>
      </p:pic>
      <p:sp>
        <p:nvSpPr>
          <p:cNvPr id="235" name="Google Shape;235;p22"/>
          <p:cNvSpPr/>
          <p:nvPr/>
        </p:nvSpPr>
        <p:spPr>
          <a:xfrm>
            <a:off x="224275" y="5577100"/>
            <a:ext cx="568200" cy="373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